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25"/>
  </p:notesMasterIdLst>
  <p:handoutMasterIdLst>
    <p:handoutMasterId r:id="rId26"/>
  </p:handoutMasterIdLst>
  <p:sldIdLst>
    <p:sldId id="603" r:id="rId8"/>
    <p:sldId id="2611" r:id="rId9"/>
    <p:sldId id="2612" r:id="rId10"/>
    <p:sldId id="2613" r:id="rId11"/>
    <p:sldId id="2617" r:id="rId12"/>
    <p:sldId id="2614" r:id="rId13"/>
    <p:sldId id="2618" r:id="rId14"/>
    <p:sldId id="2619" r:id="rId15"/>
    <p:sldId id="2623" r:id="rId16"/>
    <p:sldId id="2616" r:id="rId17"/>
    <p:sldId id="2620" r:id="rId18"/>
    <p:sldId id="2621" r:id="rId19"/>
    <p:sldId id="2622" r:id="rId20"/>
    <p:sldId id="2624" r:id="rId21"/>
    <p:sldId id="2625" r:id="rId22"/>
    <p:sldId id="2610" r:id="rId23"/>
    <p:sldId id="582" r:id="rId2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221815"/>
    <a:srgbClr val="000000"/>
    <a:srgbClr val="F35F77"/>
    <a:srgbClr val="398EED"/>
    <a:srgbClr val="595757"/>
    <a:srgbClr val="1D1D1A"/>
    <a:srgbClr val="91A2BF"/>
    <a:srgbClr val="66BA36"/>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80" autoAdjust="0"/>
    <p:restoredTop sz="96291" autoAdjust="0"/>
  </p:normalViewPr>
  <p:slideViewPr>
    <p:cSldViewPr snapToGrid="0" snapToObjects="1">
      <p:cViewPr varScale="1">
        <p:scale>
          <a:sx n="127" d="100"/>
          <a:sy n="127" d="100"/>
        </p:scale>
        <p:origin x="28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1/7/25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s://chenzomi12.github.io/"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hyperlink" Target="https://chenzomi12.github.io/" TargetMode="Externa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7.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hyperlink" Target="https://chenzomi12.github.io/" TargetMode="Externa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chenzomi12.github.io/" TargetMode="External"/><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52C5864-68A3-E330-0C47-D970E8AFE7C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CD9A229D-654C-8D6D-EE3C-1215781A552F}"/>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24"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2025/1/7</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ED477B7-DF83-6070-5B1C-B187E909A461}"/>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7E775FBA-C50E-0E57-0850-F35A3235C310}"/>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3" name="TextBox 2">
            <a:extLst>
              <a:ext uri="{FF2B5EF4-FFF2-40B4-BE49-F238E27FC236}">
                <a16:creationId xmlns:a16="http://schemas.microsoft.com/office/drawing/2014/main" id="{B1235A4A-E15C-EEDF-B5DF-50345280460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BA16A85B-5E78-6280-EFBF-68DDE18F6256}"/>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460528" y="19101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FF9DFC8B-C144-A520-665B-77B20ACE4737}"/>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001FF6EF-58A2-B134-6EAC-D38F54C48295}"/>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8F5F5ACC-664A-6756-DA4C-5C9A7E83FE7F}"/>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A02EA65D-E4BA-4B2C-6093-4E9904C2467D}"/>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94740" y="469968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pic>
        <p:nvPicPr>
          <p:cNvPr id="4" name="图片 3">
            <a:extLst>
              <a:ext uri="{FF2B5EF4-FFF2-40B4-BE49-F238E27FC236}">
                <a16:creationId xmlns:a16="http://schemas.microsoft.com/office/drawing/2014/main" id="{85B7E3EA-0610-C97C-33AC-7CFE62ECE812}"/>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7887505" y="4660284"/>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p:txBody>
          <a:bodyPr/>
          <a:lstStyle/>
          <a:p>
            <a:r>
              <a:rPr lang="en" altLang="zh-CN" dirty="0"/>
              <a:t>Overview</a:t>
            </a:r>
            <a:r>
              <a:rPr lang="zh-CN" altLang="en-US" dirty="0"/>
              <a:t> </a:t>
            </a:r>
            <a:r>
              <a:rPr lang="en" altLang="zh-CN" dirty="0"/>
              <a:t>OPTIMIZATION</a:t>
            </a:r>
            <a:endParaRPr lang="zh-CN" altLang="en-US" dirty="0"/>
          </a:p>
        </p:txBody>
      </p:sp>
      <p:sp>
        <p:nvSpPr>
          <p:cNvPr id="5" name="内容占位符 4">
            <a:extLst>
              <a:ext uri="{FF2B5EF4-FFF2-40B4-BE49-F238E27FC236}">
                <a16:creationId xmlns:a16="http://schemas.microsoft.com/office/drawing/2014/main" id="{C455B641-C236-31DD-483B-3F2254166CB8}"/>
              </a:ext>
            </a:extLst>
          </p:cNvPr>
          <p:cNvSpPr>
            <a:spLocks noGrp="1"/>
          </p:cNvSpPr>
          <p:nvPr>
            <p:ph sz="half" idx="1"/>
          </p:nvPr>
        </p:nvSpPr>
        <p:spPr/>
        <p:txBody>
          <a:bodyPr/>
          <a:lstStyle/>
          <a:p>
            <a:pPr algn="l"/>
            <a:r>
              <a:rPr lang="en-US" altLang="zh-CN" dirty="0"/>
              <a:t>5.1</a:t>
            </a:r>
            <a:r>
              <a:rPr lang="zh-CN" altLang="en-US" dirty="0"/>
              <a:t> </a:t>
            </a:r>
            <a:r>
              <a:rPr lang="en" altLang="zh-CN" dirty="0"/>
              <a:t>OPTIMIZATION WITH ADAPTIVE DENSITY CONTROL OF 3D GAUSSIANS</a:t>
            </a:r>
            <a:r>
              <a:rPr lang="zh-CN" altLang="en-US" dirty="0"/>
              <a:t>（具有自适应密度控制的</a:t>
            </a:r>
            <a:r>
              <a:rPr lang="en-US" altLang="zh-CN" dirty="0"/>
              <a:t>3</a:t>
            </a:r>
            <a:r>
              <a:rPr lang="en" altLang="zh-CN" dirty="0"/>
              <a:t>D</a:t>
            </a:r>
            <a:r>
              <a:rPr lang="zh-CN" altLang="en-US" dirty="0"/>
              <a:t>高斯优化），论文中方法核心是第五节的优化步骤，该步骤生成一个密集的</a:t>
            </a:r>
            <a:r>
              <a:rPr lang="en-US" altLang="zh-CN" dirty="0"/>
              <a:t>3</a:t>
            </a:r>
            <a:r>
              <a:rPr lang="en" altLang="zh-CN" dirty="0"/>
              <a:t>D</a:t>
            </a:r>
            <a:r>
              <a:rPr lang="zh-CN" altLang="en-US" dirty="0"/>
              <a:t>高斯函数集合，可以精确地表示原来的</a:t>
            </a:r>
            <a:r>
              <a:rPr lang="en-US" altLang="zh-CN" dirty="0"/>
              <a:t> </a:t>
            </a:r>
            <a:r>
              <a:rPr lang="en-US" altLang="zh-CN" dirty="0" err="1"/>
              <a:t>SfM</a:t>
            </a:r>
            <a:r>
              <a:rPr lang="zh-CN" altLang="en-US" dirty="0"/>
              <a:t> </a:t>
            </a:r>
            <a:r>
              <a:rPr lang="en-US" altLang="zh-CN" dirty="0"/>
              <a:t>Point</a:t>
            </a:r>
            <a:r>
              <a:rPr lang="zh-CN" altLang="en-US" dirty="0"/>
              <a:t>场景。</a:t>
            </a:r>
            <a:endParaRPr lang="en-US" altLang="zh-CN" dirty="0"/>
          </a:p>
          <a:p>
            <a:pPr algn="l"/>
            <a:r>
              <a:rPr lang="zh-CN" altLang="en-US" dirty="0"/>
              <a:t>该步骤主要是通过可微函数（一个简单的神经网络模型）优化高斯函数的位置 </a:t>
            </a:r>
            <a:r>
              <a:rPr lang="en" altLang="zh-CN" dirty="0"/>
              <a:t>p</a:t>
            </a:r>
            <a:r>
              <a:rPr lang="zh-CN" altLang="en" dirty="0"/>
              <a:t>、</a:t>
            </a:r>
            <a:r>
              <a:rPr lang="zh-CN" altLang="en-US" dirty="0"/>
              <a:t>不透明度 </a:t>
            </a:r>
            <a:r>
              <a:rPr lang="el-GR" altLang="zh-CN" dirty="0"/>
              <a:t>α </a:t>
            </a:r>
            <a:r>
              <a:rPr lang="zh-CN" altLang="en-US" dirty="0"/>
              <a:t>和协方差矩阵 ∑ 之外，还通过还优化球谐函数</a:t>
            </a:r>
            <a:r>
              <a:rPr lang="en-US" altLang="zh-CN" dirty="0"/>
              <a:t>(</a:t>
            </a:r>
            <a:r>
              <a:rPr lang="en" altLang="zh-CN" dirty="0"/>
              <a:t>SH)</a:t>
            </a:r>
            <a:r>
              <a:rPr lang="zh-CN" altLang="en-US" dirty="0"/>
              <a:t>系数，</a:t>
            </a:r>
            <a:r>
              <a:rPr lang="en-US" altLang="zh-CN" dirty="0"/>
              <a:t>SH</a:t>
            </a:r>
            <a:r>
              <a:rPr lang="zh-CN" altLang="en-US" dirty="0"/>
              <a:t>系数代表了每个高斯的颜色</a:t>
            </a:r>
            <a:r>
              <a:rPr lang="en" altLang="zh-CN" dirty="0"/>
              <a:t>c</a:t>
            </a:r>
            <a:r>
              <a:rPr lang="zh-CN" altLang="en" dirty="0"/>
              <a:t>，</a:t>
            </a:r>
            <a:r>
              <a:rPr lang="zh-CN" altLang="en-US" dirty="0"/>
              <a:t>从而准确捕捉场景的</a:t>
            </a:r>
            <a:r>
              <a:rPr lang="en-US" altLang="zh-CN" dirty="0"/>
              <a:t>2D</a:t>
            </a:r>
            <a:r>
              <a:rPr lang="zh-CN" altLang="en-US" dirty="0"/>
              <a:t>图像表示。</a:t>
            </a:r>
            <a:endParaRPr lang="en-US" altLang="zh-CN" dirty="0"/>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77" y="4490014"/>
            <a:ext cx="10709607" cy="20156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407CF2C-D0B5-E987-2BD6-2A777DECED4D}"/>
              </a:ext>
            </a:extLst>
          </p:cNvPr>
          <p:cNvSpPr/>
          <p:nvPr/>
        </p:nvSpPr>
        <p:spPr>
          <a:xfrm>
            <a:off x="5747656" y="4490014"/>
            <a:ext cx="5825469" cy="20156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20612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p:txBody>
          <a:bodyPr/>
          <a:lstStyle/>
          <a:p>
            <a:r>
              <a:rPr lang="en" altLang="zh-CN" dirty="0"/>
              <a:t>Overview</a:t>
            </a:r>
            <a:r>
              <a:rPr lang="zh-CN" altLang="en-US" dirty="0"/>
              <a:t> </a:t>
            </a:r>
            <a:r>
              <a:rPr lang="en" altLang="zh-CN" dirty="0"/>
              <a:t>OPTIMIZATION</a:t>
            </a:r>
            <a:endParaRPr lang="zh-CN" altLang="en-US" dirty="0"/>
          </a:p>
        </p:txBody>
      </p:sp>
      <p:sp>
        <p:nvSpPr>
          <p:cNvPr id="5" name="内容占位符 4">
            <a:extLst>
              <a:ext uri="{FF2B5EF4-FFF2-40B4-BE49-F238E27FC236}">
                <a16:creationId xmlns:a16="http://schemas.microsoft.com/office/drawing/2014/main" id="{C455B641-C236-31DD-483B-3F2254166CB8}"/>
              </a:ext>
            </a:extLst>
          </p:cNvPr>
          <p:cNvSpPr>
            <a:spLocks noGrp="1"/>
          </p:cNvSpPr>
          <p:nvPr>
            <p:ph sz="half" idx="1"/>
          </p:nvPr>
        </p:nvSpPr>
        <p:spPr>
          <a:xfrm>
            <a:off x="623635" y="1360170"/>
            <a:ext cx="6249438" cy="4994910"/>
          </a:xfrm>
        </p:spPr>
        <p:txBody>
          <a:bodyPr/>
          <a:lstStyle/>
          <a:p>
            <a:r>
              <a:rPr lang="en-US" altLang="zh-CN" dirty="0"/>
              <a:t>5.2</a:t>
            </a:r>
            <a:r>
              <a:rPr lang="zh-CN" altLang="en-US" dirty="0"/>
              <a:t> </a:t>
            </a:r>
            <a:r>
              <a:rPr lang="en" altLang="zh-CN" dirty="0"/>
              <a:t>Adaptive Control of Gaussians</a:t>
            </a:r>
            <a:r>
              <a:rPr lang="zh-CN" altLang="en" dirty="0"/>
              <a:t>（</a:t>
            </a:r>
            <a:r>
              <a:rPr lang="zh-CN" altLang="en-US" dirty="0"/>
              <a:t>高斯的自适应控制），自适应控制高斯的目标是填补空白区域：</a:t>
            </a:r>
            <a:endParaRPr lang="en-US" altLang="zh-CN" dirty="0"/>
          </a:p>
          <a:p>
            <a:pPr marL="582006" lvl="1" indent="-342900">
              <a:buFont typeface="+mj-lt"/>
              <a:buAutoNum type="arabicPeriod"/>
            </a:pPr>
            <a:r>
              <a:rPr lang="zh-CN" altLang="en-US" dirty="0"/>
              <a:t>欠重建区域</a:t>
            </a:r>
            <a:r>
              <a:rPr lang="en-US" altLang="zh-CN" dirty="0"/>
              <a:t>(</a:t>
            </a:r>
            <a:r>
              <a:rPr lang="en" altLang="zh-CN" dirty="0"/>
              <a:t>under-reconstruction)):</a:t>
            </a:r>
            <a:r>
              <a:rPr lang="zh-CN" altLang="en-US" dirty="0"/>
              <a:t>这些区域缺少几何特征</a:t>
            </a:r>
          </a:p>
          <a:p>
            <a:pPr marL="582006" lvl="1" indent="-342900">
              <a:buFont typeface="+mj-lt"/>
              <a:buAutoNum type="arabicPeriod"/>
            </a:pPr>
            <a:r>
              <a:rPr lang="zh-CN" altLang="en-US" dirty="0"/>
              <a:t>过度重建区域</a:t>
            </a:r>
            <a:r>
              <a:rPr lang="en-US" altLang="zh-CN" dirty="0"/>
              <a:t>(</a:t>
            </a:r>
            <a:r>
              <a:rPr lang="en" altLang="zh-CN" dirty="0"/>
              <a:t>over-reconstruction):</a:t>
            </a:r>
            <a:r>
              <a:rPr lang="zh-CN" altLang="en-US" dirty="0"/>
              <a:t>这些区域的高斯点覆盖了场景中的大面积</a:t>
            </a:r>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77" y="4490014"/>
            <a:ext cx="10709607" cy="20156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407CF2C-D0B5-E987-2BD6-2A777DECED4D}"/>
              </a:ext>
            </a:extLst>
          </p:cNvPr>
          <p:cNvSpPr/>
          <p:nvPr/>
        </p:nvSpPr>
        <p:spPr>
          <a:xfrm>
            <a:off x="5044273" y="5497829"/>
            <a:ext cx="3125038" cy="100781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1095115-8A6B-332B-0375-F94DFD422985}"/>
              </a:ext>
            </a:extLst>
          </p:cNvPr>
          <p:cNvSpPr txBox="1"/>
          <p:nvPr/>
        </p:nvSpPr>
        <p:spPr>
          <a:xfrm>
            <a:off x="2421653" y="813916"/>
            <a:ext cx="184731" cy="369332"/>
          </a:xfrm>
          <a:prstGeom prst="rect">
            <a:avLst/>
          </a:prstGeom>
          <a:noFill/>
        </p:spPr>
        <p:txBody>
          <a:bodyPr wrap="none" rtlCol="0">
            <a:spAutoFit/>
          </a:bodyPr>
          <a:lstStyle/>
          <a:p>
            <a:endParaRPr kumimoji="1" lang="zh-CN" altLang="en-US" dirty="0"/>
          </a:p>
        </p:txBody>
      </p:sp>
      <p:pic>
        <p:nvPicPr>
          <p:cNvPr id="6" name="图片 5">
            <a:extLst>
              <a:ext uri="{FF2B5EF4-FFF2-40B4-BE49-F238E27FC236}">
                <a16:creationId xmlns:a16="http://schemas.microsoft.com/office/drawing/2014/main" id="{05AEBA54-64DE-1C58-8693-9D696C7B9FBD}"/>
              </a:ext>
            </a:extLst>
          </p:cNvPr>
          <p:cNvPicPr>
            <a:picLocks noChangeAspect="1"/>
          </p:cNvPicPr>
          <p:nvPr/>
        </p:nvPicPr>
        <p:blipFill>
          <a:blip r:embed="rId3"/>
          <a:stretch>
            <a:fillRect/>
          </a:stretch>
        </p:blipFill>
        <p:spPr>
          <a:xfrm>
            <a:off x="6873073" y="1441075"/>
            <a:ext cx="4969683" cy="2755468"/>
          </a:xfrm>
          <a:prstGeom prst="rect">
            <a:avLst/>
          </a:prstGeom>
        </p:spPr>
      </p:pic>
    </p:spTree>
    <p:extLst>
      <p:ext uri="{BB962C8B-B14F-4D97-AF65-F5344CB8AC3E}">
        <p14:creationId xmlns:p14="http://schemas.microsoft.com/office/powerpoint/2010/main" val="1567261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a:xfrm>
            <a:off x="623635" y="558414"/>
            <a:ext cx="10963473" cy="589190"/>
          </a:xfrm>
        </p:spPr>
        <p:txBody>
          <a:bodyPr/>
          <a:lstStyle/>
          <a:p>
            <a:r>
              <a:rPr lang="en" altLang="zh-CN" dirty="0"/>
              <a:t>Overview</a:t>
            </a:r>
            <a:r>
              <a:rPr lang="zh-CN" altLang="en-US" dirty="0"/>
              <a:t> </a:t>
            </a:r>
            <a:r>
              <a:rPr lang="en" altLang="zh-CN" dirty="0"/>
              <a:t>OPTIMIZATION</a:t>
            </a:r>
            <a:endParaRPr lang="zh-CN" altLang="en-US" dirty="0"/>
          </a:p>
        </p:txBody>
      </p:sp>
      <p:sp>
        <p:nvSpPr>
          <p:cNvPr id="5" name="内容占位符 4">
            <a:extLst>
              <a:ext uri="{FF2B5EF4-FFF2-40B4-BE49-F238E27FC236}">
                <a16:creationId xmlns:a16="http://schemas.microsoft.com/office/drawing/2014/main" id="{C455B641-C236-31DD-483B-3F2254166CB8}"/>
              </a:ext>
            </a:extLst>
          </p:cNvPr>
          <p:cNvSpPr>
            <a:spLocks noGrp="1"/>
          </p:cNvSpPr>
          <p:nvPr>
            <p:ph sz="half" idx="1"/>
          </p:nvPr>
        </p:nvSpPr>
        <p:spPr>
          <a:xfrm>
            <a:off x="623635" y="1360170"/>
            <a:ext cx="10963473" cy="4994910"/>
          </a:xfrm>
        </p:spPr>
        <p:txBody>
          <a:bodyPr/>
          <a:lstStyle/>
          <a:p>
            <a:r>
              <a:rPr lang="en-US" altLang="zh-CN" dirty="0"/>
              <a:t>5.2</a:t>
            </a:r>
            <a:r>
              <a:rPr lang="zh-CN" altLang="en-US" dirty="0"/>
              <a:t> </a:t>
            </a:r>
            <a:r>
              <a:rPr lang="en" altLang="zh-CN" dirty="0"/>
              <a:t>Adaptive Control of Gaussians</a:t>
            </a:r>
            <a:r>
              <a:rPr lang="zh-CN" altLang="en" dirty="0"/>
              <a:t>（</a:t>
            </a:r>
            <a:r>
              <a:rPr lang="zh-CN" altLang="en-US" dirty="0"/>
              <a:t>高斯的自适应控制），因此该模块只有反向的</a:t>
            </a:r>
            <a:r>
              <a:rPr lang="en-US" altLang="zh-CN" dirty="0"/>
              <a:t> Gradient</a:t>
            </a:r>
            <a:r>
              <a:rPr lang="zh-CN" altLang="en-US" dirty="0"/>
              <a:t> </a:t>
            </a:r>
            <a:r>
              <a:rPr lang="en-US" altLang="zh-CN" dirty="0"/>
              <a:t>Flow</a:t>
            </a:r>
            <a:r>
              <a:rPr lang="zh-CN" altLang="en-US" dirty="0"/>
              <a:t>，没有正向，在神经网络的反向过程中进行调整，针对反向梯度较大的地方进行抑制，针对反向梯度较少的地方进行增益。从而提升了论文一开始说的，精度比较好 </a:t>
            </a:r>
            <a:r>
              <a:rPr lang="en-US" altLang="zh-CN" dirty="0"/>
              <a:t>PSNR23.6</a:t>
            </a:r>
            <a:r>
              <a:rPr lang="zh-CN" altLang="en-US" dirty="0"/>
              <a:t>。</a:t>
            </a:r>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77" y="4354205"/>
            <a:ext cx="10709607" cy="20156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407CF2C-D0B5-E987-2BD6-2A777DECED4D}"/>
              </a:ext>
            </a:extLst>
          </p:cNvPr>
          <p:cNvSpPr/>
          <p:nvPr/>
        </p:nvSpPr>
        <p:spPr>
          <a:xfrm>
            <a:off x="5044273" y="5362020"/>
            <a:ext cx="3125038" cy="100781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1095115-8A6B-332B-0375-F94DFD422985}"/>
              </a:ext>
            </a:extLst>
          </p:cNvPr>
          <p:cNvSpPr txBox="1"/>
          <p:nvPr/>
        </p:nvSpPr>
        <p:spPr>
          <a:xfrm>
            <a:off x="2421653" y="813916"/>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16034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a:xfrm>
            <a:off x="623635" y="558414"/>
            <a:ext cx="10963473" cy="589190"/>
          </a:xfrm>
        </p:spPr>
        <p:txBody>
          <a:bodyPr/>
          <a:lstStyle/>
          <a:p>
            <a:r>
              <a:rPr lang="en" altLang="zh-CN" dirty="0"/>
              <a:t>Overview</a:t>
            </a:r>
            <a:r>
              <a:rPr lang="zh-CN" altLang="en-US" dirty="0"/>
              <a:t> </a:t>
            </a:r>
            <a:r>
              <a:rPr lang="en" altLang="zh-CN" dirty="0"/>
              <a:t>OPTIMIZATION</a:t>
            </a:r>
            <a:endParaRPr lang="zh-CN" altLang="en-US" dirty="0"/>
          </a:p>
        </p:txBody>
      </p:sp>
      <p:sp>
        <p:nvSpPr>
          <p:cNvPr id="5" name="内容占位符 4">
            <a:extLst>
              <a:ext uri="{FF2B5EF4-FFF2-40B4-BE49-F238E27FC236}">
                <a16:creationId xmlns:a16="http://schemas.microsoft.com/office/drawing/2014/main" id="{C455B641-C236-31DD-483B-3F2254166CB8}"/>
              </a:ext>
            </a:extLst>
          </p:cNvPr>
          <p:cNvSpPr>
            <a:spLocks noGrp="1"/>
          </p:cNvSpPr>
          <p:nvPr>
            <p:ph sz="half" idx="1"/>
          </p:nvPr>
        </p:nvSpPr>
        <p:spPr>
          <a:xfrm>
            <a:off x="623888" y="1360488"/>
            <a:ext cx="7002811" cy="4994275"/>
          </a:xfrm>
        </p:spPr>
        <p:txBody>
          <a:bodyPr/>
          <a:lstStyle/>
          <a:p>
            <a:r>
              <a:rPr lang="en-US" altLang="zh-CN" dirty="0"/>
              <a:t>6</a:t>
            </a:r>
            <a:r>
              <a:rPr lang="zh-CN" altLang="en-US" dirty="0"/>
              <a:t> </a:t>
            </a:r>
            <a:r>
              <a:rPr lang="en" altLang="zh-CN" dirty="0"/>
              <a:t>FAST DIFFERENTIABLE RASTERIZER FOR GAUSSIANS</a:t>
            </a:r>
            <a:r>
              <a:rPr lang="zh-CN" altLang="en-US" dirty="0"/>
              <a:t>，快速可微的高斯光栅化器。论文目标是实现快速整体渲染和快速排序，以便在 </a:t>
            </a:r>
            <a:r>
              <a:rPr lang="en-US" altLang="zh-CN" dirty="0"/>
              <a:t>3D</a:t>
            </a:r>
            <a:r>
              <a:rPr lang="zh-CN" altLang="en-US" dirty="0"/>
              <a:t> </a:t>
            </a:r>
            <a:r>
              <a:rPr lang="en-US" altLang="zh-CN" dirty="0"/>
              <a:t>Gaussian</a:t>
            </a:r>
            <a:r>
              <a:rPr lang="zh-CN" altLang="en-US" dirty="0"/>
              <a:t> </a:t>
            </a:r>
            <a:r>
              <a:rPr lang="en-US" altLang="zh-CN" dirty="0"/>
              <a:t>Splatting </a:t>
            </a:r>
            <a:r>
              <a:rPr lang="zh-CN" altLang="en-US" dirty="0"/>
              <a:t>过程中进行近似的 </a:t>
            </a:r>
            <a:r>
              <a:rPr lang="el-GR" altLang="zh-CN" dirty="0"/>
              <a:t>α-</a:t>
            </a:r>
            <a:r>
              <a:rPr lang="zh-CN" altLang="en-US" dirty="0"/>
              <a:t>混合</a:t>
            </a:r>
            <a:r>
              <a:rPr lang="en-US" altLang="zh-CN" dirty="0"/>
              <a:t>(</a:t>
            </a:r>
            <a:r>
              <a:rPr lang="zh-CN" altLang="en-US" dirty="0"/>
              <a:t>包括各向异性 </a:t>
            </a:r>
            <a:r>
              <a:rPr lang="en" altLang="zh-CN" dirty="0"/>
              <a:t>splats </a:t>
            </a:r>
            <a:r>
              <a:rPr lang="zh-CN" altLang="en-US" dirty="0"/>
              <a:t>的处理</a:t>
            </a:r>
            <a:r>
              <a:rPr lang="en-US" altLang="zh-CN" dirty="0"/>
              <a:t>)</a:t>
            </a:r>
            <a:r>
              <a:rPr lang="zh-CN" altLang="en-US" dirty="0"/>
              <a:t>，同时避免在每个 </a:t>
            </a:r>
            <a:r>
              <a:rPr lang="en" altLang="zh-CN" dirty="0"/>
              <a:t>splat </a:t>
            </a:r>
            <a:r>
              <a:rPr lang="zh-CN" altLang="en-US" dirty="0"/>
              <a:t>的梯度接收受到计算点云数量数量上设硬性限制。</a:t>
            </a:r>
            <a:endParaRPr lang="en-US" altLang="zh-CN" dirty="0"/>
          </a:p>
          <a:p>
            <a:r>
              <a:rPr lang="zh-CN" altLang="en-US" dirty="0"/>
              <a:t>因此提出了一种基于 </a:t>
            </a:r>
            <a:r>
              <a:rPr lang="en" altLang="zh-CN" dirty="0"/>
              <a:t>Tile </a:t>
            </a:r>
            <a:r>
              <a:rPr lang="zh-CN" altLang="en-US" dirty="0"/>
              <a:t>的高斯光栅化器。</a:t>
            </a:r>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77" y="4354205"/>
            <a:ext cx="10709607" cy="20156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407CF2C-D0B5-E987-2BD6-2A777DECED4D}"/>
              </a:ext>
            </a:extLst>
          </p:cNvPr>
          <p:cNvSpPr/>
          <p:nvPr/>
        </p:nvSpPr>
        <p:spPr>
          <a:xfrm>
            <a:off x="7978392" y="4850577"/>
            <a:ext cx="3474792" cy="100781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1095115-8A6B-332B-0375-F94DFD422985}"/>
              </a:ext>
            </a:extLst>
          </p:cNvPr>
          <p:cNvSpPr txBox="1"/>
          <p:nvPr/>
        </p:nvSpPr>
        <p:spPr>
          <a:xfrm>
            <a:off x="5255289" y="884794"/>
            <a:ext cx="184731" cy="369332"/>
          </a:xfrm>
          <a:prstGeom prst="rect">
            <a:avLst/>
          </a:prstGeom>
          <a:noFill/>
        </p:spPr>
        <p:txBody>
          <a:bodyPr wrap="none" rtlCol="0">
            <a:spAutoFit/>
          </a:bodyPr>
          <a:lstStyle/>
          <a:p>
            <a:endParaRPr kumimoji="1" lang="zh-CN" altLang="en-US" dirty="0"/>
          </a:p>
        </p:txBody>
      </p:sp>
      <p:pic>
        <p:nvPicPr>
          <p:cNvPr id="6" name="图片 5">
            <a:extLst>
              <a:ext uri="{FF2B5EF4-FFF2-40B4-BE49-F238E27FC236}">
                <a16:creationId xmlns:a16="http://schemas.microsoft.com/office/drawing/2014/main" id="{BB1EBD08-9461-6E39-8F38-946ED18840DD}"/>
              </a:ext>
            </a:extLst>
          </p:cNvPr>
          <p:cNvPicPr>
            <a:picLocks noChangeAspect="1"/>
          </p:cNvPicPr>
          <p:nvPr/>
        </p:nvPicPr>
        <p:blipFill>
          <a:blip r:embed="rId3"/>
          <a:stretch>
            <a:fillRect/>
          </a:stretch>
        </p:blipFill>
        <p:spPr>
          <a:xfrm>
            <a:off x="7978392" y="589343"/>
            <a:ext cx="3594481" cy="3828904"/>
          </a:xfrm>
          <a:prstGeom prst="rect">
            <a:avLst/>
          </a:prstGeom>
        </p:spPr>
      </p:pic>
    </p:spTree>
    <p:extLst>
      <p:ext uri="{BB962C8B-B14F-4D97-AF65-F5344CB8AC3E}">
        <p14:creationId xmlns:p14="http://schemas.microsoft.com/office/powerpoint/2010/main" val="3300571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a:xfrm>
            <a:off x="623635" y="558414"/>
            <a:ext cx="10963473" cy="589190"/>
          </a:xfrm>
        </p:spPr>
        <p:txBody>
          <a:bodyPr/>
          <a:lstStyle/>
          <a:p>
            <a:r>
              <a:rPr lang="en" altLang="zh-CN" dirty="0"/>
              <a:t>Overview</a:t>
            </a:r>
            <a:r>
              <a:rPr lang="zh-CN" altLang="en-US" dirty="0"/>
              <a:t> </a:t>
            </a:r>
            <a:r>
              <a:rPr lang="en" altLang="zh-CN" dirty="0"/>
              <a:t>Tile</a:t>
            </a:r>
            <a:r>
              <a:rPr lang="zh-CN" altLang="en-US" dirty="0"/>
              <a:t> 加速的整体流程总结</a:t>
            </a:r>
          </a:p>
        </p:txBody>
      </p:sp>
      <p:sp>
        <p:nvSpPr>
          <p:cNvPr id="5" name="内容占位符 4">
            <a:extLst>
              <a:ext uri="{FF2B5EF4-FFF2-40B4-BE49-F238E27FC236}">
                <a16:creationId xmlns:a16="http://schemas.microsoft.com/office/drawing/2014/main" id="{C455B641-C236-31DD-483B-3F2254166CB8}"/>
              </a:ext>
            </a:extLst>
          </p:cNvPr>
          <p:cNvSpPr>
            <a:spLocks noGrp="1"/>
          </p:cNvSpPr>
          <p:nvPr>
            <p:ph sz="half" idx="1"/>
          </p:nvPr>
        </p:nvSpPr>
        <p:spPr>
          <a:xfrm>
            <a:off x="623635" y="1360170"/>
            <a:ext cx="10963473" cy="4994910"/>
          </a:xfrm>
        </p:spPr>
        <p:txBody>
          <a:bodyPr/>
          <a:lstStyle/>
          <a:p>
            <a:pPr marL="457200" indent="-457200">
              <a:buFont typeface="+mj-lt"/>
              <a:buAutoNum type="arabicPeriod"/>
            </a:pPr>
            <a:r>
              <a:rPr lang="zh-CN" altLang="en-US" b="1" dirty="0"/>
              <a:t>对图像划分为小 </a:t>
            </a:r>
            <a:r>
              <a:rPr lang="en-US" altLang="zh-CN" b="1" dirty="0"/>
              <a:t>Tiles</a:t>
            </a:r>
            <a:r>
              <a:rPr lang="zh-CN" altLang="en-US" b="1" dirty="0"/>
              <a:t>（</a:t>
            </a:r>
            <a:r>
              <a:rPr lang="en-US" altLang="zh-CN" b="1" dirty="0"/>
              <a:t>16x16</a:t>
            </a:r>
            <a:r>
              <a:rPr lang="zh-CN" altLang="en-US" b="1" dirty="0"/>
              <a:t>）：</a:t>
            </a:r>
            <a:r>
              <a:rPr lang="zh-CN" altLang="en-US" dirty="0"/>
              <a:t>使每个 </a:t>
            </a:r>
            <a:r>
              <a:rPr lang="en-US" altLang="zh-CN" dirty="0"/>
              <a:t>Tile </a:t>
            </a:r>
            <a:r>
              <a:rPr lang="zh-CN" altLang="en-US" dirty="0"/>
              <a:t>只处理相关的高斯点，减少无效计算。</a:t>
            </a:r>
          </a:p>
          <a:p>
            <a:pPr marL="457200" indent="-457200">
              <a:buFont typeface="+mj-lt"/>
              <a:buAutoNum type="arabicPeriod"/>
            </a:pPr>
            <a:r>
              <a:rPr lang="zh-CN" altLang="en-US" b="1" dirty="0"/>
              <a:t>快速排序高斯点：</a:t>
            </a:r>
            <a:r>
              <a:rPr lang="zh-CN" altLang="en-US" dirty="0"/>
              <a:t>按深度对 </a:t>
            </a:r>
            <a:r>
              <a:rPr lang="en-US" altLang="zh-CN" dirty="0"/>
              <a:t>Tile </a:t>
            </a:r>
            <a:r>
              <a:rPr lang="zh-CN" altLang="en-US" dirty="0"/>
              <a:t>内的高斯点进行排序，避免逐像素排序的高昂开销。</a:t>
            </a:r>
            <a:endParaRPr lang="en-US" altLang="zh-CN" dirty="0"/>
          </a:p>
          <a:p>
            <a:pPr marL="457200" indent="-457200">
              <a:buFont typeface="+mj-lt"/>
              <a:buAutoNum type="arabicPeriod"/>
            </a:pPr>
            <a:r>
              <a:rPr lang="zh-CN" altLang="en-US" b="1" dirty="0"/>
              <a:t>并行计算：</a:t>
            </a:r>
            <a:r>
              <a:rPr lang="zh-CN" altLang="en-US" dirty="0"/>
              <a:t>每个 </a:t>
            </a:r>
            <a:r>
              <a:rPr lang="en-US" altLang="zh-CN" dirty="0"/>
              <a:t>Tile </a:t>
            </a:r>
            <a:r>
              <a:rPr lang="zh-CN" altLang="en-US" dirty="0"/>
              <a:t>的高斯点由独立的线程块处理，逐像素累积颜色和透明度。</a:t>
            </a:r>
            <a:endParaRPr lang="en-US" altLang="zh-CN" dirty="0"/>
          </a:p>
          <a:p>
            <a:pPr marL="457200" indent="-457200">
              <a:buFont typeface="+mj-lt"/>
              <a:buAutoNum type="arabicPeriod"/>
            </a:pPr>
            <a:r>
              <a:rPr lang="zh-CN" altLang="en-US" b="1" dirty="0"/>
              <a:t>高效反向传播：</a:t>
            </a:r>
            <a:r>
              <a:rPr lang="zh-CN" altLang="en-US" dirty="0"/>
              <a:t>只存储总透明度值，避免存储所有中间值，通过回溯排序列表计算梯度。</a:t>
            </a:r>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99" r="1"/>
          <a:stretch/>
        </p:blipFill>
        <p:spPr bwMode="auto">
          <a:xfrm>
            <a:off x="251209" y="4354205"/>
            <a:ext cx="11201975" cy="20156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407CF2C-D0B5-E987-2BD6-2A777DECED4D}"/>
              </a:ext>
            </a:extLst>
          </p:cNvPr>
          <p:cNvSpPr/>
          <p:nvPr/>
        </p:nvSpPr>
        <p:spPr>
          <a:xfrm>
            <a:off x="7978392" y="4850577"/>
            <a:ext cx="3474792" cy="100781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1095115-8A6B-332B-0375-F94DFD422985}"/>
              </a:ext>
            </a:extLst>
          </p:cNvPr>
          <p:cNvSpPr txBox="1"/>
          <p:nvPr/>
        </p:nvSpPr>
        <p:spPr>
          <a:xfrm>
            <a:off x="5255289" y="884794"/>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07763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7847ABF-32B7-1B37-652A-73AC8EC80EE7}"/>
              </a:ext>
            </a:extLst>
          </p:cNvPr>
          <p:cNvSpPr>
            <a:spLocks noGrp="1"/>
          </p:cNvSpPr>
          <p:nvPr>
            <p:ph type="title"/>
          </p:nvPr>
        </p:nvSpPr>
        <p:spPr/>
        <p:txBody>
          <a:bodyPr/>
          <a:lstStyle/>
          <a:p>
            <a:r>
              <a:rPr lang="en" altLang="zh-CN" dirty="0"/>
              <a:t>Overview</a:t>
            </a:r>
            <a:endParaRPr lang="zh-CN" altLang="en-US" dirty="0"/>
          </a:p>
        </p:txBody>
      </p:sp>
      <p:sp>
        <p:nvSpPr>
          <p:cNvPr id="5" name="内容占位符 4">
            <a:extLst>
              <a:ext uri="{FF2B5EF4-FFF2-40B4-BE49-F238E27FC236}">
                <a16:creationId xmlns:a16="http://schemas.microsoft.com/office/drawing/2014/main" id="{F4583F95-9AD9-0820-BC78-AE80443746EF}"/>
              </a:ext>
            </a:extLst>
          </p:cNvPr>
          <p:cNvSpPr>
            <a:spLocks noGrp="1"/>
          </p:cNvSpPr>
          <p:nvPr>
            <p:ph sz="half" idx="1"/>
          </p:nvPr>
        </p:nvSpPr>
        <p:spPr/>
        <p:txBody>
          <a:bodyPr/>
          <a:lstStyle/>
          <a:p>
            <a:pPr marL="457200" indent="-457200">
              <a:buFont typeface="+mj-lt"/>
              <a:buAutoNum type="arabicPeriod"/>
            </a:pPr>
            <a:r>
              <a:rPr lang="zh-CN" altLang="en-US" dirty="0"/>
              <a:t>通过</a:t>
            </a:r>
            <a:r>
              <a:rPr lang="en-US" altLang="zh-CN" dirty="0"/>
              <a:t> SFM</a:t>
            </a:r>
            <a:r>
              <a:rPr lang="zh-CN" altLang="en-US" dirty="0"/>
              <a:t> 建模得到 </a:t>
            </a:r>
            <a:r>
              <a:rPr lang="en-US" altLang="zh-CN" dirty="0"/>
              <a:t>3D</a:t>
            </a:r>
            <a:r>
              <a:rPr lang="zh-CN" altLang="en-US" dirty="0"/>
              <a:t> </a:t>
            </a:r>
            <a:r>
              <a:rPr lang="en-US" altLang="zh-CN" dirty="0"/>
              <a:t>Cloud </a:t>
            </a:r>
            <a:r>
              <a:rPr lang="zh-CN" altLang="en-US" dirty="0"/>
              <a:t> </a:t>
            </a:r>
            <a:r>
              <a:rPr lang="en-US" altLang="zh-CN" dirty="0"/>
              <a:t>Point</a:t>
            </a:r>
            <a:r>
              <a:rPr lang="zh-CN" altLang="en-US" dirty="0"/>
              <a:t> ，假设初始点云有</a:t>
            </a:r>
            <a:r>
              <a:rPr lang="en-US" altLang="zh-CN" dirty="0"/>
              <a:t>10000</a:t>
            </a:r>
            <a:r>
              <a:rPr lang="zh-CN" altLang="en-US" dirty="0"/>
              <a:t>个点。</a:t>
            </a:r>
          </a:p>
          <a:p>
            <a:pPr marL="457200" indent="-457200">
              <a:buFont typeface="+mj-lt"/>
              <a:buAutoNum type="arabicPeriod"/>
            </a:pPr>
            <a:r>
              <a:rPr lang="zh-CN" altLang="en-US" dirty="0"/>
              <a:t>每个点膨胀成</a:t>
            </a:r>
            <a:r>
              <a:rPr lang="en-US" altLang="zh-CN" dirty="0"/>
              <a:t>3</a:t>
            </a:r>
            <a:r>
              <a:rPr lang="en" altLang="zh-CN" dirty="0"/>
              <a:t>d</a:t>
            </a:r>
            <a:r>
              <a:rPr lang="zh-CN" altLang="en-US" dirty="0"/>
              <a:t>高斯椭球（</a:t>
            </a:r>
            <a:r>
              <a:rPr lang="en-US" altLang="zh-CN" dirty="0"/>
              <a:t>3D</a:t>
            </a:r>
            <a:r>
              <a:rPr lang="zh-CN" altLang="en-US" dirty="0"/>
              <a:t> </a:t>
            </a:r>
            <a:r>
              <a:rPr lang="en-US" altLang="zh-CN" dirty="0"/>
              <a:t>Gaussian</a:t>
            </a:r>
            <a:r>
              <a:rPr lang="zh-CN" altLang="en-US" dirty="0"/>
              <a:t> </a:t>
            </a:r>
            <a:r>
              <a:rPr lang="en-US" altLang="zh-CN" dirty="0"/>
              <a:t>Functions</a:t>
            </a:r>
            <a:r>
              <a:rPr lang="zh-CN" altLang="en-US" dirty="0"/>
              <a:t>），则每个椭球的参数包括：中心点位置、协方差矩阵、球谐函数系数、透明度。</a:t>
            </a:r>
            <a:endParaRPr lang="en-US" altLang="zh-CN" dirty="0"/>
          </a:p>
          <a:p>
            <a:pPr marL="457200" indent="-457200">
              <a:buFont typeface="+mj-lt"/>
              <a:buAutoNum type="arabicPeriod"/>
            </a:pPr>
            <a:r>
              <a:rPr lang="zh-CN" altLang="en-US" dirty="0"/>
              <a:t>对</a:t>
            </a:r>
            <a:r>
              <a:rPr lang="en-US" altLang="zh-CN" dirty="0"/>
              <a:t>3</a:t>
            </a:r>
            <a:r>
              <a:rPr lang="en" altLang="zh-CN" dirty="0"/>
              <a:t>d</a:t>
            </a:r>
            <a:r>
              <a:rPr lang="zh-CN" altLang="en-US" dirty="0"/>
              <a:t>高斯椭球（</a:t>
            </a:r>
            <a:r>
              <a:rPr lang="en-US" altLang="zh-CN" dirty="0"/>
              <a:t>3D</a:t>
            </a:r>
            <a:r>
              <a:rPr lang="zh-CN" altLang="en-US" dirty="0"/>
              <a:t> </a:t>
            </a:r>
            <a:r>
              <a:rPr lang="en-US" altLang="zh-CN" dirty="0"/>
              <a:t>Gaussian</a:t>
            </a:r>
            <a:r>
              <a:rPr lang="zh-CN" altLang="en-US" dirty="0"/>
              <a:t> </a:t>
            </a:r>
            <a:r>
              <a:rPr lang="en-US" altLang="zh-CN" dirty="0"/>
              <a:t>Functions</a:t>
            </a:r>
            <a:r>
              <a:rPr lang="zh-CN" altLang="en-US" dirty="0"/>
              <a:t>）</a:t>
            </a:r>
            <a:r>
              <a:rPr lang="en-US" altLang="zh-CN" dirty="0"/>
              <a:t> </a:t>
            </a:r>
            <a:r>
              <a:rPr lang="zh-CN" altLang="en-US" dirty="0"/>
              <a:t>使用</a:t>
            </a:r>
            <a:r>
              <a:rPr lang="en-US" altLang="zh-CN" dirty="0"/>
              <a:t>3D</a:t>
            </a:r>
            <a:r>
              <a:rPr lang="zh-CN" altLang="en-US" dirty="0"/>
              <a:t> </a:t>
            </a:r>
            <a:r>
              <a:rPr lang="en-US" altLang="zh-CN" dirty="0"/>
              <a:t>Gaussian</a:t>
            </a:r>
            <a:r>
              <a:rPr lang="zh-CN" altLang="en-US" dirty="0"/>
              <a:t> </a:t>
            </a:r>
            <a:r>
              <a:rPr lang="en-US" altLang="zh-CN" dirty="0"/>
              <a:t>Splatting </a:t>
            </a:r>
            <a:r>
              <a:rPr lang="zh-CN" altLang="en-US" dirty="0"/>
              <a:t>算法进行建模映射</a:t>
            </a:r>
            <a:r>
              <a:rPr lang="en-US" altLang="zh-CN" dirty="0"/>
              <a:t> Project </a:t>
            </a:r>
            <a:r>
              <a:rPr lang="zh-CN" altLang="en-US" dirty="0"/>
              <a:t> 为 </a:t>
            </a:r>
            <a:r>
              <a:rPr lang="en-US" altLang="zh-CN" dirty="0"/>
              <a:t>2D </a:t>
            </a:r>
            <a:r>
              <a:rPr lang="zh-CN" altLang="en-US" dirty="0"/>
              <a:t>的图像。</a:t>
            </a:r>
            <a:endParaRPr lang="en-US" altLang="zh-CN" dirty="0"/>
          </a:p>
          <a:p>
            <a:pPr marL="457200" indent="-457200">
              <a:buFont typeface="+mj-lt"/>
              <a:buAutoNum type="arabicPeriod"/>
            </a:pPr>
            <a:r>
              <a:rPr lang="zh-CN" altLang="en-US" dirty="0"/>
              <a:t>最后通过可微分的神经网络对步骤 </a:t>
            </a:r>
            <a:r>
              <a:rPr lang="en-US" altLang="zh-CN" dirty="0"/>
              <a:t>3 </a:t>
            </a:r>
            <a:r>
              <a:rPr lang="zh-CN" altLang="en-US" dirty="0"/>
              <a:t>的 </a:t>
            </a:r>
            <a:r>
              <a:rPr lang="en-US" altLang="zh-CN" dirty="0"/>
              <a:t>2D </a:t>
            </a:r>
            <a:r>
              <a:rPr lang="zh-CN" altLang="en-US" dirty="0"/>
              <a:t>图像与</a:t>
            </a:r>
            <a:r>
              <a:rPr lang="en-US" altLang="zh-CN" dirty="0"/>
              <a:t> Ground</a:t>
            </a:r>
            <a:r>
              <a:rPr lang="zh-CN" altLang="en-US" dirty="0"/>
              <a:t> </a:t>
            </a:r>
            <a:r>
              <a:rPr lang="en-US" altLang="zh-CN" dirty="0"/>
              <a:t>Truth</a:t>
            </a:r>
            <a:r>
              <a:rPr lang="zh-CN" altLang="en-US" dirty="0"/>
              <a:t> </a:t>
            </a:r>
            <a:r>
              <a:rPr lang="en-US" altLang="zh-CN" dirty="0"/>
              <a:t>2D</a:t>
            </a:r>
            <a:r>
              <a:rPr lang="zh-CN" altLang="en-US" dirty="0"/>
              <a:t>图像进行回归计算，得到更加精确的</a:t>
            </a:r>
            <a:r>
              <a:rPr lang="en-US" altLang="zh-CN" dirty="0"/>
              <a:t>2D</a:t>
            </a:r>
            <a:r>
              <a:rPr lang="zh-CN" altLang="en-US" dirty="0"/>
              <a:t>图像。其中该步骤中的精度提升</a:t>
            </a:r>
            <a:r>
              <a:rPr lang="en-US" altLang="zh-CN" dirty="0"/>
              <a:t>Adaptive</a:t>
            </a:r>
            <a:r>
              <a:rPr lang="zh-CN" altLang="en-US" dirty="0"/>
              <a:t>和</a:t>
            </a:r>
            <a:r>
              <a:rPr lang="en-US" altLang="zh-CN" dirty="0"/>
              <a:t> Tile</a:t>
            </a:r>
            <a:r>
              <a:rPr lang="zh-CN" altLang="en-US" dirty="0"/>
              <a:t>加速是核心创新点，使得最终效果又快又好。</a:t>
            </a:r>
          </a:p>
        </p:txBody>
      </p:sp>
    </p:spTree>
    <p:extLst>
      <p:ext uri="{BB962C8B-B14F-4D97-AF65-F5344CB8AC3E}">
        <p14:creationId xmlns:p14="http://schemas.microsoft.com/office/powerpoint/2010/main" val="165363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795BB70-FDDA-83B9-F297-40DE0BE127AC}"/>
              </a:ext>
            </a:extLst>
          </p:cNvPr>
          <p:cNvSpPr>
            <a:spLocks noGrp="1"/>
          </p:cNvSpPr>
          <p:nvPr>
            <p:ph type="title"/>
          </p:nvPr>
        </p:nvSpPr>
        <p:spPr/>
        <p:txBody>
          <a:bodyPr/>
          <a:lstStyle/>
          <a:p>
            <a:r>
              <a:rPr lang="zh-CN" altLang="en-US" dirty="0"/>
              <a:t>具体算法流程</a:t>
            </a:r>
          </a:p>
        </p:txBody>
      </p:sp>
      <p:pic>
        <p:nvPicPr>
          <p:cNvPr id="2" name="内容占位符 4">
            <a:extLst>
              <a:ext uri="{FF2B5EF4-FFF2-40B4-BE49-F238E27FC236}">
                <a16:creationId xmlns:a16="http://schemas.microsoft.com/office/drawing/2014/main" id="{4BC80AAF-3EF8-C53F-69BD-1A3ACB51C068}"/>
              </a:ext>
            </a:extLst>
          </p:cNvPr>
          <p:cNvPicPr>
            <a:picLocks noGrp="1" noChangeAspect="1"/>
          </p:cNvPicPr>
          <p:nvPr>
            <p:ph idx="1"/>
          </p:nvPr>
        </p:nvPicPr>
        <p:blipFill>
          <a:blip r:embed="rId2"/>
          <a:stretch>
            <a:fillRect/>
          </a:stretch>
        </p:blipFill>
        <p:spPr>
          <a:xfrm>
            <a:off x="888356" y="1305029"/>
            <a:ext cx="5210025" cy="4994557"/>
          </a:xfrm>
        </p:spPr>
      </p:pic>
      <p:pic>
        <p:nvPicPr>
          <p:cNvPr id="4" name="图片 3">
            <a:extLst>
              <a:ext uri="{FF2B5EF4-FFF2-40B4-BE49-F238E27FC236}">
                <a16:creationId xmlns:a16="http://schemas.microsoft.com/office/drawing/2014/main" id="{44E56F74-B0CD-4AA1-EE23-4488C63D7985}"/>
              </a:ext>
            </a:extLst>
          </p:cNvPr>
          <p:cNvPicPr>
            <a:picLocks noChangeAspect="1"/>
          </p:cNvPicPr>
          <p:nvPr/>
        </p:nvPicPr>
        <p:blipFill>
          <a:blip r:embed="rId3"/>
          <a:stretch>
            <a:fillRect/>
          </a:stretch>
        </p:blipFill>
        <p:spPr>
          <a:xfrm>
            <a:off x="6609658" y="934514"/>
            <a:ext cx="4714875" cy="5534025"/>
          </a:xfrm>
          <a:prstGeom prst="rect">
            <a:avLst/>
          </a:prstGeom>
        </p:spPr>
      </p:pic>
    </p:spTree>
    <p:extLst>
      <p:ext uri="{BB962C8B-B14F-4D97-AF65-F5344CB8AC3E}">
        <p14:creationId xmlns:p14="http://schemas.microsoft.com/office/powerpoint/2010/main" val="175510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69978D2-079C-EA1C-4F09-FA0D6D04C4AC}"/>
              </a:ext>
            </a:extLst>
          </p:cNvPr>
          <p:cNvPicPr>
            <a:picLocks noChangeAspect="1"/>
          </p:cNvPicPr>
          <p:nvPr/>
        </p:nvPicPr>
        <p:blipFill rotWithShape="1">
          <a:blip r:embed="rId2"/>
          <a:srcRect t="14288"/>
          <a:stretch/>
        </p:blipFill>
        <p:spPr>
          <a:xfrm>
            <a:off x="1670708" y="2311422"/>
            <a:ext cx="8855346" cy="4128953"/>
          </a:xfrm>
          <a:prstGeom prst="rect">
            <a:avLst/>
          </a:prstGeom>
        </p:spPr>
      </p:pic>
      <p:sp>
        <p:nvSpPr>
          <p:cNvPr id="5" name="标题 4">
            <a:extLst>
              <a:ext uri="{FF2B5EF4-FFF2-40B4-BE49-F238E27FC236}">
                <a16:creationId xmlns:a16="http://schemas.microsoft.com/office/drawing/2014/main" id="{47AC775C-FE23-CF87-753D-5F757BEA9153}"/>
              </a:ext>
            </a:extLst>
          </p:cNvPr>
          <p:cNvSpPr>
            <a:spLocks noGrp="1"/>
          </p:cNvSpPr>
          <p:nvPr>
            <p:ph type="title"/>
          </p:nvPr>
        </p:nvSpPr>
        <p:spPr/>
        <p:txBody>
          <a:bodyPr/>
          <a:lstStyle/>
          <a:p>
            <a:r>
              <a:rPr lang="en" altLang="zh-CN" dirty="0"/>
              <a:t>3D Gaussian Splatting for Real-Time Radiance Field Rendering</a:t>
            </a:r>
            <a:endParaRPr lang="zh-CN" altLang="en-US" dirty="0"/>
          </a:p>
        </p:txBody>
      </p:sp>
      <p:sp>
        <p:nvSpPr>
          <p:cNvPr id="6" name="内容占位符 5">
            <a:extLst>
              <a:ext uri="{FF2B5EF4-FFF2-40B4-BE49-F238E27FC236}">
                <a16:creationId xmlns:a16="http://schemas.microsoft.com/office/drawing/2014/main" id="{4A932884-287B-BDFD-1FD9-695EAD31580A}"/>
              </a:ext>
            </a:extLst>
          </p:cNvPr>
          <p:cNvSpPr>
            <a:spLocks noGrp="1"/>
          </p:cNvSpPr>
          <p:nvPr>
            <p:ph sz="half" idx="1"/>
          </p:nvPr>
        </p:nvSpPr>
        <p:spPr>
          <a:xfrm>
            <a:off x="623635" y="1232899"/>
            <a:ext cx="10963473" cy="5122181"/>
          </a:xfrm>
        </p:spPr>
        <p:txBody>
          <a:bodyPr/>
          <a:lstStyle/>
          <a:p>
            <a:r>
              <a:rPr lang="zh-CN" altLang="en-US" dirty="0"/>
              <a:t>通过 </a:t>
            </a:r>
            <a:r>
              <a:rPr lang="en-US" altLang="zh-CN" dirty="0"/>
              <a:t>3D</a:t>
            </a:r>
            <a:r>
              <a:rPr lang="zh-CN" altLang="en-US" dirty="0"/>
              <a:t> </a:t>
            </a:r>
            <a:r>
              <a:rPr lang="en-US" altLang="zh-CN" dirty="0"/>
              <a:t>Gaussian</a:t>
            </a:r>
            <a:r>
              <a:rPr lang="zh-CN" altLang="en-US" dirty="0"/>
              <a:t> </a:t>
            </a:r>
            <a:r>
              <a:rPr lang="en-US" altLang="zh-CN" dirty="0"/>
              <a:t>Splatting </a:t>
            </a:r>
            <a:r>
              <a:rPr lang="zh-CN" altLang="en-US" dirty="0"/>
              <a:t>来实现三维重建，</a:t>
            </a:r>
            <a:r>
              <a:rPr lang="zh-CN" altLang="en-US" b="0" i="0" dirty="0">
                <a:solidFill>
                  <a:srgbClr val="191B1F"/>
                </a:solidFill>
                <a:effectLst/>
                <a:latin typeface="-apple-system"/>
              </a:rPr>
              <a:t>在无边界的现实场景中，在</a:t>
            </a:r>
            <a:r>
              <a:rPr lang="en-US" altLang="zh-CN" b="0" i="0" dirty="0">
                <a:solidFill>
                  <a:srgbClr val="191B1F"/>
                </a:solidFill>
                <a:effectLst/>
                <a:latin typeface="-apple-system"/>
              </a:rPr>
              <a:t>1080</a:t>
            </a:r>
            <a:r>
              <a:rPr lang="en" altLang="zh-CN" b="0" i="0" dirty="0">
                <a:solidFill>
                  <a:srgbClr val="191B1F"/>
                </a:solidFill>
                <a:effectLst/>
                <a:latin typeface="-apple-system"/>
              </a:rPr>
              <a:t>p</a:t>
            </a:r>
            <a:r>
              <a:rPr lang="zh-CN" altLang="en-US" b="0" i="0" dirty="0">
                <a:solidFill>
                  <a:srgbClr val="191B1F"/>
                </a:solidFill>
                <a:effectLst/>
                <a:latin typeface="-apple-system"/>
              </a:rPr>
              <a:t>分辨率下快速重建并实时渲染（≥</a:t>
            </a:r>
            <a:r>
              <a:rPr lang="en-US" altLang="zh-CN" b="0" i="0" dirty="0">
                <a:solidFill>
                  <a:srgbClr val="191B1F"/>
                </a:solidFill>
                <a:effectLst/>
                <a:latin typeface="-apple-system"/>
              </a:rPr>
              <a:t>30 </a:t>
            </a:r>
            <a:r>
              <a:rPr lang="en" altLang="zh-CN" b="0" i="0" dirty="0">
                <a:solidFill>
                  <a:srgbClr val="191B1F"/>
                </a:solidFill>
                <a:effectLst/>
                <a:latin typeface="-apple-system"/>
              </a:rPr>
              <a:t>fps</a:t>
            </a:r>
            <a:r>
              <a:rPr lang="zh-CN" altLang="en" b="0" i="0" dirty="0">
                <a:solidFill>
                  <a:srgbClr val="191B1F"/>
                </a:solidFill>
                <a:effectLst/>
                <a:latin typeface="-apple-system"/>
              </a:rPr>
              <a:t>）</a:t>
            </a:r>
            <a:r>
              <a:rPr lang="zh-CN" altLang="en-US" dirty="0">
                <a:solidFill>
                  <a:srgbClr val="191B1F"/>
                </a:solidFill>
                <a:latin typeface="-apple-system"/>
              </a:rPr>
              <a:t>。</a:t>
            </a:r>
            <a:endParaRPr lang="zh-CN" altLang="en-US" dirty="0"/>
          </a:p>
        </p:txBody>
      </p:sp>
      <p:sp>
        <p:nvSpPr>
          <p:cNvPr id="8" name="文本框 7">
            <a:extLst>
              <a:ext uri="{FF2B5EF4-FFF2-40B4-BE49-F238E27FC236}">
                <a16:creationId xmlns:a16="http://schemas.microsoft.com/office/drawing/2014/main" id="{30FBAB9B-ACAD-49AB-6076-F32BE8E95488}"/>
              </a:ext>
            </a:extLst>
          </p:cNvPr>
          <p:cNvSpPr txBox="1"/>
          <p:nvPr/>
        </p:nvSpPr>
        <p:spPr>
          <a:xfrm>
            <a:off x="4335864" y="1856795"/>
            <a:ext cx="6099348" cy="369332"/>
          </a:xfrm>
          <a:prstGeom prst="rect">
            <a:avLst/>
          </a:prstGeom>
          <a:noFill/>
        </p:spPr>
        <p:txBody>
          <a:bodyPr wrap="square">
            <a:spAutoFit/>
          </a:bodyPr>
          <a:lstStyle/>
          <a:p>
            <a:r>
              <a:rPr lang="zh-CN" altLang="en-US" dirty="0">
                <a:solidFill>
                  <a:srgbClr val="C00000"/>
                </a:solidFill>
              </a:rPr>
              <a:t>https://repo-sam.inria.fr/fungraph/3d-gaussian-splatting/</a:t>
            </a:r>
          </a:p>
        </p:txBody>
      </p:sp>
    </p:spTree>
    <p:extLst>
      <p:ext uri="{BB962C8B-B14F-4D97-AF65-F5344CB8AC3E}">
        <p14:creationId xmlns:p14="http://schemas.microsoft.com/office/powerpoint/2010/main" val="311300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7AC775C-FE23-CF87-753D-5F757BEA9153}"/>
              </a:ext>
            </a:extLst>
          </p:cNvPr>
          <p:cNvSpPr>
            <a:spLocks noGrp="1"/>
          </p:cNvSpPr>
          <p:nvPr>
            <p:ph type="title"/>
          </p:nvPr>
        </p:nvSpPr>
        <p:spPr/>
        <p:txBody>
          <a:bodyPr/>
          <a:lstStyle/>
          <a:p>
            <a:r>
              <a:rPr lang="zh-CN" altLang="en" dirty="0"/>
              <a:t>文章</a:t>
            </a:r>
            <a:r>
              <a:rPr lang="zh-CN" altLang="en-US" dirty="0"/>
              <a:t>主要思路和创新点</a:t>
            </a:r>
          </a:p>
        </p:txBody>
      </p:sp>
      <p:sp>
        <p:nvSpPr>
          <p:cNvPr id="6" name="内容占位符 5">
            <a:extLst>
              <a:ext uri="{FF2B5EF4-FFF2-40B4-BE49-F238E27FC236}">
                <a16:creationId xmlns:a16="http://schemas.microsoft.com/office/drawing/2014/main" id="{4A932884-287B-BDFD-1FD9-695EAD31580A}"/>
              </a:ext>
            </a:extLst>
          </p:cNvPr>
          <p:cNvSpPr>
            <a:spLocks noGrp="1"/>
          </p:cNvSpPr>
          <p:nvPr>
            <p:ph sz="half" idx="1"/>
          </p:nvPr>
        </p:nvSpPr>
        <p:spPr>
          <a:xfrm>
            <a:off x="623635" y="1232899"/>
            <a:ext cx="5254651" cy="5122181"/>
          </a:xfrm>
        </p:spPr>
        <p:txBody>
          <a:bodyPr/>
          <a:lstStyle/>
          <a:p>
            <a:pPr marL="342900" indent="-342900" algn="l">
              <a:buFont typeface="+mj-lt"/>
              <a:buAutoNum type="arabicPeriod"/>
            </a:pPr>
            <a:r>
              <a:rPr lang="zh-CN" altLang="en-US" sz="1600" dirty="0"/>
              <a:t>在相相机校准期间生成稀疏点后（</a:t>
            </a:r>
            <a:r>
              <a:rPr lang="en" altLang="zh-CN" sz="1600" dirty="0" err="1"/>
              <a:t>SfM</a:t>
            </a:r>
            <a:r>
              <a:rPr lang="zh-CN" altLang="en" sz="1600" dirty="0"/>
              <a:t>），</a:t>
            </a:r>
            <a:r>
              <a:rPr lang="zh-CN" altLang="en-US" sz="1600" dirty="0"/>
              <a:t>我们用</a:t>
            </a:r>
            <a:r>
              <a:rPr lang="en-US" altLang="zh-CN" sz="1600" dirty="0"/>
              <a:t>3</a:t>
            </a:r>
            <a:r>
              <a:rPr lang="en" altLang="zh-CN" sz="1600" dirty="0"/>
              <a:t>D</a:t>
            </a:r>
            <a:r>
              <a:rPr lang="zh-CN" altLang="en-US" sz="1600" dirty="0"/>
              <a:t>高斯函数表示场景，在优化场景时保留连续体积辐射场具有良好特性并避免在空白区域中进行不必要计算</a:t>
            </a:r>
            <a:r>
              <a:rPr lang="zh-CN" altLang="en-US" sz="1600" b="1" dirty="0"/>
              <a:t>（实际使用</a:t>
            </a:r>
            <a:r>
              <a:rPr lang="en-US" altLang="zh-CN" sz="1600" b="1" dirty="0"/>
              <a:t> </a:t>
            </a:r>
            <a:r>
              <a:rPr lang="en-US" altLang="zh-CN" sz="1600" b="1" dirty="0" err="1"/>
              <a:t>Colmap</a:t>
            </a:r>
            <a:r>
              <a:rPr lang="en-US" altLang="zh-CN" sz="1600" b="1" dirty="0"/>
              <a:t> </a:t>
            </a:r>
            <a:r>
              <a:rPr lang="zh-CN" altLang="en-US" sz="1600" b="1" dirty="0"/>
              <a:t>进行建模获取 </a:t>
            </a:r>
            <a:r>
              <a:rPr lang="en-US" altLang="zh-CN" sz="1600" b="1" dirty="0"/>
              <a:t>3D </a:t>
            </a:r>
            <a:r>
              <a:rPr lang="zh-CN" altLang="en-US" sz="1600" b="1" dirty="0"/>
              <a:t> </a:t>
            </a:r>
            <a:r>
              <a:rPr lang="en-US" altLang="zh-CN" sz="1600" b="1" dirty="0"/>
              <a:t>Cloud</a:t>
            </a:r>
            <a:r>
              <a:rPr lang="zh-CN" altLang="en-US" sz="1600" b="1" dirty="0"/>
              <a:t> </a:t>
            </a:r>
            <a:r>
              <a:rPr lang="en-US" altLang="zh-CN" sz="1600" b="1" dirty="0"/>
              <a:t>Point</a:t>
            </a:r>
            <a:r>
              <a:rPr lang="zh-CN" altLang="en-US" sz="1600" b="1" dirty="0"/>
              <a:t>）</a:t>
            </a:r>
          </a:p>
          <a:p>
            <a:pPr marL="342900" indent="-342900" algn="l">
              <a:buFont typeface="+mj-lt"/>
              <a:buAutoNum type="arabicPeriod"/>
            </a:pPr>
            <a:r>
              <a:rPr lang="zh-CN" altLang="en-US" sz="1600" dirty="0"/>
              <a:t>执行交错优化</a:t>
            </a:r>
            <a:r>
              <a:rPr lang="en-US" altLang="zh-CN" sz="1600" dirty="0"/>
              <a:t>/</a:t>
            </a:r>
            <a:r>
              <a:rPr lang="zh-CN" altLang="en-US" sz="1600" dirty="0"/>
              <a:t>密度控制</a:t>
            </a:r>
            <a:r>
              <a:rPr lang="en-US" altLang="zh-CN" sz="1600" dirty="0"/>
              <a:t>3</a:t>
            </a:r>
            <a:r>
              <a:rPr lang="en" altLang="zh-CN" sz="1600" dirty="0"/>
              <a:t>D</a:t>
            </a:r>
            <a:r>
              <a:rPr lang="zh-CN" altLang="en-US" sz="1600" dirty="0"/>
              <a:t>高斯函数操作，特别是通过优化各向异性协方差来精确表示场景</a:t>
            </a:r>
            <a:r>
              <a:rPr lang="zh-CN" altLang="en-US" sz="1600" b="1" dirty="0"/>
              <a:t>（实际使用 </a:t>
            </a:r>
            <a:r>
              <a:rPr lang="en-US" altLang="zh-CN" sz="1600" b="1" dirty="0"/>
              <a:t>3D</a:t>
            </a:r>
            <a:r>
              <a:rPr lang="zh-CN" altLang="en-US" sz="1600" b="1" dirty="0"/>
              <a:t> </a:t>
            </a:r>
            <a:r>
              <a:rPr lang="en-US" altLang="zh-CN" sz="1600" b="1" dirty="0"/>
              <a:t>Gaussian</a:t>
            </a:r>
            <a:r>
              <a:rPr lang="zh-CN" altLang="en-US" sz="1600" b="1" dirty="0"/>
              <a:t> </a:t>
            </a:r>
            <a:r>
              <a:rPr lang="en-US" altLang="zh-CN" sz="1600" b="1" dirty="0"/>
              <a:t>Splatting </a:t>
            </a:r>
            <a:r>
              <a:rPr lang="zh-CN" altLang="en-US" sz="1600" b="1" dirty="0"/>
              <a:t>算法来对 </a:t>
            </a:r>
            <a:r>
              <a:rPr lang="en-US" altLang="zh-CN" sz="1600" b="1" dirty="0"/>
              <a:t>3D</a:t>
            </a:r>
            <a:r>
              <a:rPr lang="zh-CN" altLang="en-US" sz="1600" b="1" dirty="0"/>
              <a:t> </a:t>
            </a:r>
            <a:r>
              <a:rPr lang="en-US" altLang="zh-CN" sz="1600" b="1" dirty="0"/>
              <a:t>Cloud</a:t>
            </a:r>
            <a:r>
              <a:rPr lang="zh-CN" altLang="en-US" sz="1600" b="1" dirty="0"/>
              <a:t> </a:t>
            </a:r>
            <a:r>
              <a:rPr lang="en-US" altLang="zh-CN" sz="1600" b="1" dirty="0"/>
              <a:t>Point </a:t>
            </a:r>
            <a:r>
              <a:rPr lang="zh-CN" altLang="en-US" sz="1600" b="1" dirty="0"/>
              <a:t>投射为 </a:t>
            </a:r>
            <a:r>
              <a:rPr lang="en-US" altLang="zh-CN" sz="1600" b="1" dirty="0"/>
              <a:t>2D </a:t>
            </a:r>
            <a:r>
              <a:rPr lang="zh-CN" altLang="en-US" sz="1600" b="1" dirty="0"/>
              <a:t>的图片）</a:t>
            </a:r>
            <a:r>
              <a:rPr lang="zh-CN" altLang="en-US" sz="1600" dirty="0"/>
              <a:t>；</a:t>
            </a:r>
          </a:p>
          <a:p>
            <a:pPr marL="342900" indent="-342900" algn="l">
              <a:buFont typeface="+mj-lt"/>
              <a:buAutoNum type="arabicPeriod"/>
            </a:pPr>
            <a:r>
              <a:rPr lang="zh-CN" altLang="en-US" sz="1600" dirty="0"/>
              <a:t>开发了一种</a:t>
            </a:r>
            <a:r>
              <a:rPr lang="en" altLang="zh-CN" sz="1600" dirty="0"/>
              <a:t>GPU</a:t>
            </a:r>
            <a:r>
              <a:rPr lang="zh-CN" altLang="en-US" sz="1600" dirty="0"/>
              <a:t>友好的快速可见性感知渲染算法，支持各向异性</a:t>
            </a:r>
            <a:r>
              <a:rPr lang="en" altLang="zh-CN" sz="1600" dirty="0"/>
              <a:t>splatting</a:t>
            </a:r>
            <a:r>
              <a:rPr lang="zh-CN" altLang="en" sz="1600" dirty="0"/>
              <a:t>，</a:t>
            </a:r>
            <a:r>
              <a:rPr lang="zh-CN" altLang="en-US" sz="1600" dirty="0"/>
              <a:t>加速训练并实现实时渲染</a:t>
            </a:r>
            <a:r>
              <a:rPr lang="zh-CN" altLang="en-US" sz="1600" b="1" dirty="0"/>
              <a:t>（因为 </a:t>
            </a:r>
            <a:r>
              <a:rPr lang="en-US" altLang="zh-CN" sz="1600" b="1" dirty="0"/>
              <a:t>3D</a:t>
            </a:r>
            <a:r>
              <a:rPr lang="zh-CN" altLang="en-US" sz="1600" b="1" dirty="0"/>
              <a:t> </a:t>
            </a:r>
            <a:r>
              <a:rPr lang="en-US" altLang="zh-CN" sz="1600" b="1" dirty="0"/>
              <a:t>Gaussian</a:t>
            </a:r>
            <a:r>
              <a:rPr lang="zh-CN" altLang="en-US" sz="1600" b="1" dirty="0"/>
              <a:t> </a:t>
            </a:r>
            <a:r>
              <a:rPr lang="en-US" altLang="zh-CN" sz="1600" b="1" dirty="0"/>
              <a:t>Splatting</a:t>
            </a:r>
            <a:r>
              <a:rPr lang="zh-CN" altLang="en-US" sz="1600" b="1" dirty="0"/>
              <a:t> 对每个像素进行建模太慢，所以通过</a:t>
            </a:r>
            <a:r>
              <a:rPr lang="en-US" altLang="zh-CN" sz="1600" b="1" dirty="0"/>
              <a:t> GPU</a:t>
            </a:r>
            <a:r>
              <a:rPr lang="zh-CN" altLang="en-US" sz="1600" b="1" dirty="0"/>
              <a:t> </a:t>
            </a:r>
            <a:r>
              <a:rPr lang="en-US" altLang="zh-CN" sz="1600" b="1" dirty="0"/>
              <a:t>GUDA </a:t>
            </a:r>
            <a:r>
              <a:rPr lang="zh-CN" altLang="en-US" sz="1600" b="1" dirty="0"/>
              <a:t>编写 </a:t>
            </a:r>
            <a:r>
              <a:rPr lang="en-US" altLang="zh-CN" sz="1600" b="1" dirty="0"/>
              <a:t>Tile</a:t>
            </a:r>
            <a:r>
              <a:rPr lang="zh-CN" altLang="en-US" sz="1600" b="1" dirty="0"/>
              <a:t> 差分算法进行加速）</a:t>
            </a:r>
            <a:r>
              <a:rPr lang="zh-CN" altLang="en-US" sz="1600" dirty="0"/>
              <a:t>。</a:t>
            </a:r>
          </a:p>
        </p:txBody>
      </p:sp>
      <p:pic>
        <p:nvPicPr>
          <p:cNvPr id="2" name="图片 1">
            <a:extLst>
              <a:ext uri="{FF2B5EF4-FFF2-40B4-BE49-F238E27FC236}">
                <a16:creationId xmlns:a16="http://schemas.microsoft.com/office/drawing/2014/main" id="{1541E4CD-EE65-181B-8664-79B0732AB6D5}"/>
              </a:ext>
            </a:extLst>
          </p:cNvPr>
          <p:cNvPicPr>
            <a:picLocks noChangeAspect="1"/>
          </p:cNvPicPr>
          <p:nvPr/>
        </p:nvPicPr>
        <p:blipFill rotWithShape="1">
          <a:blip r:embed="rId2"/>
          <a:srcRect b="34465"/>
          <a:stretch/>
        </p:blipFill>
        <p:spPr>
          <a:xfrm>
            <a:off x="6229977" y="1391696"/>
            <a:ext cx="5430690" cy="1261069"/>
          </a:xfrm>
          <a:prstGeom prst="rect">
            <a:avLst/>
          </a:prstGeom>
        </p:spPr>
      </p:pic>
      <p:pic>
        <p:nvPicPr>
          <p:cNvPr id="3" name="图片 2">
            <a:extLst>
              <a:ext uri="{FF2B5EF4-FFF2-40B4-BE49-F238E27FC236}">
                <a16:creationId xmlns:a16="http://schemas.microsoft.com/office/drawing/2014/main" id="{3E85E144-871D-137B-CDCD-977DAB7E73AE}"/>
              </a:ext>
            </a:extLst>
          </p:cNvPr>
          <p:cNvPicPr>
            <a:picLocks noChangeAspect="1"/>
          </p:cNvPicPr>
          <p:nvPr/>
        </p:nvPicPr>
        <p:blipFill>
          <a:blip r:embed="rId3"/>
          <a:stretch>
            <a:fillRect/>
          </a:stretch>
        </p:blipFill>
        <p:spPr>
          <a:xfrm>
            <a:off x="6125467" y="2682908"/>
            <a:ext cx="5430690" cy="3733599"/>
          </a:xfrm>
          <a:prstGeom prst="rect">
            <a:avLst/>
          </a:prstGeom>
        </p:spPr>
      </p:pic>
    </p:spTree>
    <p:extLst>
      <p:ext uri="{BB962C8B-B14F-4D97-AF65-F5344CB8AC3E}">
        <p14:creationId xmlns:p14="http://schemas.microsoft.com/office/powerpoint/2010/main" val="103513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p:txBody>
          <a:bodyPr/>
          <a:lstStyle/>
          <a:p>
            <a:r>
              <a:rPr lang="en" altLang="zh-CN" dirty="0"/>
              <a:t>Overview</a:t>
            </a:r>
            <a:r>
              <a:rPr lang="zh-CN" altLang="en-US" dirty="0"/>
              <a:t> </a:t>
            </a:r>
            <a:r>
              <a:rPr lang="en-US" altLang="zh-CN" dirty="0"/>
              <a:t>Input</a:t>
            </a:r>
            <a:endParaRPr lang="zh-CN" altLang="en-US" dirty="0"/>
          </a:p>
        </p:txBody>
      </p:sp>
      <p:sp>
        <p:nvSpPr>
          <p:cNvPr id="5" name="内容占位符 4">
            <a:extLst>
              <a:ext uri="{FF2B5EF4-FFF2-40B4-BE49-F238E27FC236}">
                <a16:creationId xmlns:a16="http://schemas.microsoft.com/office/drawing/2014/main" id="{C455B641-C236-31DD-483B-3F2254166CB8}"/>
              </a:ext>
            </a:extLst>
          </p:cNvPr>
          <p:cNvSpPr>
            <a:spLocks noGrp="1"/>
          </p:cNvSpPr>
          <p:nvPr>
            <p:ph sz="half" idx="1"/>
          </p:nvPr>
        </p:nvSpPr>
        <p:spPr/>
        <p:txBody>
          <a:bodyPr/>
          <a:lstStyle/>
          <a:p>
            <a:pPr algn="l">
              <a:buFont typeface="Arial" panose="020B0604020202020204" pitchFamily="34" charset="0"/>
              <a:buChar char="•"/>
            </a:pPr>
            <a:r>
              <a:rPr lang="zh-CN" altLang="en-US" dirty="0"/>
              <a:t>输入一组静态场景的图像，通过 </a:t>
            </a:r>
            <a:r>
              <a:rPr lang="en-US" altLang="zh-CN" dirty="0" err="1"/>
              <a:t>Colmap</a:t>
            </a:r>
            <a:r>
              <a:rPr lang="en-US" altLang="zh-CN" dirty="0"/>
              <a:t> </a:t>
            </a:r>
            <a:r>
              <a:rPr lang="zh-CN" altLang="en-US" dirty="0"/>
              <a:t>的 </a:t>
            </a:r>
            <a:r>
              <a:rPr lang="en" altLang="zh-CN" dirty="0"/>
              <a:t>SFM</a:t>
            </a:r>
            <a:r>
              <a:rPr lang="zh-CN" altLang="en-US" dirty="0"/>
              <a:t> 得到跟</a:t>
            </a:r>
            <a:r>
              <a:rPr lang="en-US" altLang="zh-CN" dirty="0"/>
              <a:t>Ground</a:t>
            </a:r>
            <a:r>
              <a:rPr lang="zh-CN" altLang="en-US" dirty="0"/>
              <a:t> </a:t>
            </a:r>
            <a:r>
              <a:rPr lang="en-US" altLang="zh-CN" dirty="0"/>
              <a:t>Truth </a:t>
            </a:r>
            <a:r>
              <a:rPr lang="zh-CN" altLang="en-US" dirty="0"/>
              <a:t>对应的三维点云，因此称为 </a:t>
            </a:r>
            <a:r>
              <a:rPr lang="en-US" altLang="zh-CN" dirty="0" err="1"/>
              <a:t>SfM</a:t>
            </a:r>
            <a:r>
              <a:rPr lang="zh-CN" altLang="en-US" dirty="0"/>
              <a:t> </a:t>
            </a:r>
            <a:r>
              <a:rPr lang="en-US" altLang="zh-CN" dirty="0"/>
              <a:t>Points</a:t>
            </a:r>
            <a:r>
              <a:rPr lang="zh-CN" altLang="en-US" dirty="0"/>
              <a:t>，实际为三维点云（</a:t>
            </a:r>
            <a:r>
              <a:rPr lang="en-US" altLang="zh-CN" dirty="0"/>
              <a:t>3D</a:t>
            </a:r>
            <a:r>
              <a:rPr lang="zh-CN" altLang="en-US" dirty="0"/>
              <a:t> </a:t>
            </a:r>
            <a:r>
              <a:rPr lang="en-US" altLang="zh-CN" dirty="0"/>
              <a:t>Cloud</a:t>
            </a:r>
            <a:r>
              <a:rPr lang="zh-CN" altLang="en-US" dirty="0"/>
              <a:t> </a:t>
            </a:r>
            <a:r>
              <a:rPr lang="en-US" altLang="zh-CN" dirty="0"/>
              <a:t>Point</a:t>
            </a:r>
            <a:r>
              <a:rPr lang="zh-CN" altLang="en-US" dirty="0"/>
              <a:t>）；</a:t>
            </a:r>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69" y="3967500"/>
            <a:ext cx="10709607" cy="20156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F155EB0B-B6AD-306D-8F2A-EDC86D6258FB}"/>
              </a:ext>
            </a:extLst>
          </p:cNvPr>
          <p:cNvSpPr/>
          <p:nvPr/>
        </p:nvSpPr>
        <p:spPr>
          <a:xfrm>
            <a:off x="623635" y="4126229"/>
            <a:ext cx="1185070" cy="169817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71430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CCC578-E272-D556-EEE0-0FB5848B6888}"/>
              </a:ext>
            </a:extLst>
          </p:cNvPr>
          <p:cNvSpPr>
            <a:spLocks noGrp="1"/>
          </p:cNvSpPr>
          <p:nvPr>
            <p:ph type="title"/>
          </p:nvPr>
        </p:nvSpPr>
        <p:spPr/>
        <p:txBody>
          <a:bodyPr/>
          <a:lstStyle/>
          <a:p>
            <a:r>
              <a:rPr lang="en-US" altLang="zh-CN" dirty="0" err="1"/>
              <a:t>Colmap</a:t>
            </a:r>
            <a:endParaRPr lang="zh-CN" altLang="en-US" dirty="0"/>
          </a:p>
        </p:txBody>
      </p:sp>
      <p:sp>
        <p:nvSpPr>
          <p:cNvPr id="5" name="内容占位符 4">
            <a:extLst>
              <a:ext uri="{FF2B5EF4-FFF2-40B4-BE49-F238E27FC236}">
                <a16:creationId xmlns:a16="http://schemas.microsoft.com/office/drawing/2014/main" id="{CFC0B606-4B36-C191-0D98-13C7D3937D80}"/>
              </a:ext>
            </a:extLst>
          </p:cNvPr>
          <p:cNvSpPr>
            <a:spLocks noGrp="1"/>
          </p:cNvSpPr>
          <p:nvPr>
            <p:ph sz="half" idx="1"/>
          </p:nvPr>
        </p:nvSpPr>
        <p:spPr/>
        <p:txBody>
          <a:bodyPr/>
          <a:lstStyle/>
          <a:p>
            <a:r>
              <a:rPr lang="en" altLang="zh-CN" dirty="0" err="1"/>
              <a:t>Colmap</a:t>
            </a:r>
            <a:r>
              <a:rPr lang="zh-CN" altLang="en-US" dirty="0"/>
              <a:t> 是一个开源的计算机视觉库，用于通过多视图几何进行三维重建。</a:t>
            </a:r>
          </a:p>
        </p:txBody>
      </p:sp>
      <p:pic>
        <p:nvPicPr>
          <p:cNvPr id="6" name="Picture 4" descr="三次元復元関連のツール紹介 | AI tech studio">
            <a:extLst>
              <a:ext uri="{FF2B5EF4-FFF2-40B4-BE49-F238E27FC236}">
                <a16:creationId xmlns:a16="http://schemas.microsoft.com/office/drawing/2014/main" id="{F27B8A81-2538-4389-0E18-EAC115A64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53" y="2559472"/>
            <a:ext cx="5907794" cy="379560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parse model looks good, but find holes/disconnections in the dense model ·  Issue #1047 · colmap/colmap · GitHub">
            <a:extLst>
              <a:ext uri="{FF2B5EF4-FFF2-40B4-BE49-F238E27FC236}">
                <a16:creationId xmlns:a16="http://schemas.microsoft.com/office/drawing/2014/main" id="{52763883-23B1-5046-B777-39431230A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449" y="2559472"/>
            <a:ext cx="5370961" cy="379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15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p:txBody>
          <a:bodyPr/>
          <a:lstStyle/>
          <a:p>
            <a:r>
              <a:rPr lang="en" altLang="zh-CN" dirty="0"/>
              <a:t>Overview</a:t>
            </a:r>
            <a:r>
              <a:rPr lang="zh-CN" altLang="en-US" dirty="0"/>
              <a:t> </a:t>
            </a:r>
            <a:r>
              <a:rPr lang="en-US" altLang="zh-CN" dirty="0"/>
              <a:t>Initialization</a:t>
            </a:r>
            <a:endParaRPr lang="zh-CN" altLang="en-US" dirty="0"/>
          </a:p>
        </p:txBody>
      </p:sp>
      <p:sp>
        <p:nvSpPr>
          <p:cNvPr id="5" name="内容占位符 4">
            <a:extLst>
              <a:ext uri="{FF2B5EF4-FFF2-40B4-BE49-F238E27FC236}">
                <a16:creationId xmlns:a16="http://schemas.microsoft.com/office/drawing/2014/main" id="{C455B641-C236-31DD-483B-3F2254166CB8}"/>
              </a:ext>
            </a:extLst>
          </p:cNvPr>
          <p:cNvSpPr>
            <a:spLocks noGrp="1"/>
          </p:cNvSpPr>
          <p:nvPr>
            <p:ph sz="half" idx="1"/>
          </p:nvPr>
        </p:nvSpPr>
        <p:spPr/>
        <p:txBody>
          <a:bodyPr/>
          <a:lstStyle/>
          <a:p>
            <a:pPr algn="l">
              <a:buFont typeface="Arial" panose="020B0604020202020204" pitchFamily="34" charset="0"/>
              <a:buChar char="•"/>
            </a:pPr>
            <a:r>
              <a:rPr lang="zh-CN" altLang="en-US" dirty="0"/>
              <a:t>从稀疏点云中，创建了一组三维高斯函数（论文第</a:t>
            </a:r>
            <a:r>
              <a:rPr lang="en-US" altLang="zh-CN" dirty="0"/>
              <a:t>4</a:t>
            </a:r>
            <a:r>
              <a:rPr lang="zh-CN" altLang="en-US" dirty="0"/>
              <a:t>节），其中</a:t>
            </a:r>
            <a:r>
              <a:rPr lang="en-US" altLang="zh-CN" dirty="0"/>
              <a:t> Gaussian</a:t>
            </a:r>
            <a:r>
              <a:rPr lang="zh-CN" altLang="en-US" dirty="0"/>
              <a:t> </a:t>
            </a:r>
            <a:r>
              <a:rPr lang="en-US" altLang="zh-CN" dirty="0"/>
              <a:t>Function</a:t>
            </a:r>
            <a:r>
              <a:rPr lang="zh-CN" altLang="en-US" dirty="0"/>
              <a:t> 通过位置（均值）、协方差矩阵和不透明度来定义。其中每一个点云对应一个 </a:t>
            </a:r>
            <a:r>
              <a:rPr lang="en-US" altLang="zh-CN" dirty="0"/>
              <a:t>3D</a:t>
            </a:r>
            <a:r>
              <a:rPr lang="zh-CN" altLang="en-US" dirty="0"/>
              <a:t> </a:t>
            </a:r>
            <a:r>
              <a:rPr lang="en-US" altLang="zh-CN" dirty="0"/>
              <a:t>Gaussian</a:t>
            </a:r>
            <a:r>
              <a:rPr lang="zh-CN" altLang="en-US" dirty="0"/>
              <a:t> </a:t>
            </a:r>
            <a:r>
              <a:rPr lang="en-US" altLang="zh-CN" dirty="0"/>
              <a:t>Function</a:t>
            </a:r>
            <a:r>
              <a:rPr lang="zh-CN" altLang="en-US" dirty="0"/>
              <a:t>，因此是 </a:t>
            </a:r>
            <a:r>
              <a:rPr lang="en-US" altLang="zh-CN" dirty="0"/>
              <a:t>3D</a:t>
            </a:r>
            <a:r>
              <a:rPr lang="zh-CN" altLang="en-US" dirty="0"/>
              <a:t> </a:t>
            </a:r>
            <a:r>
              <a:rPr lang="en-US" altLang="zh-CN" dirty="0"/>
              <a:t>Gaussians</a:t>
            </a:r>
            <a:r>
              <a:rPr lang="zh-CN" altLang="en-US" dirty="0"/>
              <a:t>。</a:t>
            </a:r>
            <a:endParaRPr lang="en-US" altLang="zh-CN" dirty="0"/>
          </a:p>
          <a:p>
            <a:pPr algn="l">
              <a:buFont typeface="Arial" panose="020B0604020202020204" pitchFamily="34" charset="0"/>
              <a:buChar char="•"/>
            </a:pPr>
            <a:r>
              <a:rPr lang="zh-CN" altLang="en-US" dirty="0"/>
              <a:t>使用点云先建立</a:t>
            </a:r>
            <a:r>
              <a:rPr lang="en-US" altLang="zh-CN" dirty="0"/>
              <a:t>3D</a:t>
            </a:r>
            <a:r>
              <a:rPr lang="zh-CN" altLang="en-US" dirty="0"/>
              <a:t> </a:t>
            </a:r>
            <a:r>
              <a:rPr lang="en-US" altLang="zh-CN" dirty="0"/>
              <a:t>Gaussian</a:t>
            </a:r>
            <a:r>
              <a:rPr lang="zh-CN" altLang="en-US" dirty="0"/>
              <a:t> </a:t>
            </a:r>
            <a:r>
              <a:rPr lang="en-US" altLang="zh-CN" dirty="0"/>
              <a:t>Function</a:t>
            </a:r>
            <a:r>
              <a:rPr lang="zh-CN" altLang="en-US" dirty="0"/>
              <a:t>原因是让对</a:t>
            </a:r>
            <a:r>
              <a:rPr lang="en-US" altLang="zh-CN" dirty="0"/>
              <a:t>3</a:t>
            </a:r>
            <a:r>
              <a:rPr lang="en" altLang="zh-CN" dirty="0"/>
              <a:t>D</a:t>
            </a:r>
            <a:r>
              <a:rPr lang="zh-CN" altLang="en-US" dirty="0"/>
              <a:t>场景的表示相对紧凑，一定程度上是因为可以使用高度各向异性的体积斑点（</a:t>
            </a:r>
            <a:r>
              <a:rPr lang="en" altLang="zh-CN" dirty="0"/>
              <a:t>anisotropic volumetric splats</a:t>
            </a:r>
            <a:r>
              <a:rPr lang="zh-CN" altLang="en" dirty="0"/>
              <a:t>）</a:t>
            </a:r>
            <a:r>
              <a:rPr lang="zh-CN" altLang="en-US" dirty="0"/>
              <a:t>来表示细微结构。辐射场的方向外观成分通过球谐函数（</a:t>
            </a:r>
            <a:r>
              <a:rPr lang="en" altLang="zh-CN" dirty="0"/>
              <a:t>SH</a:t>
            </a:r>
            <a:r>
              <a:rPr lang="zh-CN" altLang="en" dirty="0"/>
              <a:t>）</a:t>
            </a:r>
            <a:r>
              <a:rPr lang="zh-CN" altLang="en-US" dirty="0"/>
              <a:t>进行表示，遵循</a:t>
            </a:r>
            <a:r>
              <a:rPr lang="en-US" altLang="zh-CN" dirty="0"/>
              <a:t>3D</a:t>
            </a:r>
            <a:r>
              <a:rPr lang="zh-CN" altLang="en-US" dirty="0"/>
              <a:t> </a:t>
            </a:r>
            <a:r>
              <a:rPr lang="en-US" altLang="zh-CN" dirty="0"/>
              <a:t>Gaussian</a:t>
            </a:r>
            <a:r>
              <a:rPr lang="zh-CN" altLang="en-US" dirty="0"/>
              <a:t> </a:t>
            </a:r>
            <a:r>
              <a:rPr lang="en-US" altLang="zh-CN" dirty="0"/>
              <a:t>Splatting </a:t>
            </a:r>
            <a:r>
              <a:rPr lang="zh-CN" altLang="en-US" dirty="0"/>
              <a:t>的标准做法。</a:t>
            </a:r>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456" y="4283955"/>
            <a:ext cx="10709607" cy="20156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62504AB-07B7-B7FE-C8CE-5F5059DE17D2}"/>
              </a:ext>
            </a:extLst>
          </p:cNvPr>
          <p:cNvSpPr/>
          <p:nvPr/>
        </p:nvSpPr>
        <p:spPr>
          <a:xfrm>
            <a:off x="842456" y="4667392"/>
            <a:ext cx="4471518" cy="14261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46557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a:xfrm>
            <a:off x="623635" y="558414"/>
            <a:ext cx="10963473" cy="589190"/>
          </a:xfrm>
        </p:spPr>
        <p:txBody>
          <a:bodyPr/>
          <a:lstStyle/>
          <a:p>
            <a:r>
              <a:rPr lang="en" altLang="zh-CN" dirty="0"/>
              <a:t>Overview</a:t>
            </a:r>
            <a:r>
              <a:rPr lang="zh-CN" altLang="en-US" dirty="0"/>
              <a:t> </a:t>
            </a:r>
            <a:r>
              <a:rPr lang="en-US" altLang="zh-CN" dirty="0"/>
              <a:t>Initialization</a:t>
            </a:r>
            <a:endParaRPr lang="zh-CN" altLang="en-US" dirty="0"/>
          </a:p>
        </p:txBody>
      </p:sp>
      <p:sp>
        <p:nvSpPr>
          <p:cNvPr id="11" name="内容占位符 10">
            <a:extLst>
              <a:ext uri="{FF2B5EF4-FFF2-40B4-BE49-F238E27FC236}">
                <a16:creationId xmlns:a16="http://schemas.microsoft.com/office/drawing/2014/main" id="{707BBE5D-280A-763B-93FB-AB738926F790}"/>
              </a:ext>
            </a:extLst>
          </p:cNvPr>
          <p:cNvSpPr>
            <a:spLocks noGrp="1"/>
          </p:cNvSpPr>
          <p:nvPr>
            <p:ph sz="half" idx="1"/>
          </p:nvPr>
        </p:nvSpPr>
        <p:spPr>
          <a:xfrm>
            <a:off x="623636" y="1360170"/>
            <a:ext cx="4209622" cy="4994910"/>
          </a:xfrm>
        </p:spPr>
        <p:txBody>
          <a:bodyPr/>
          <a:lstStyle/>
          <a:p>
            <a:r>
              <a:rPr lang="zh-CN" altLang="en-US" dirty="0"/>
              <a:t>对应论文中的</a:t>
            </a:r>
            <a:r>
              <a:rPr lang="en-US" altLang="zh-CN" dirty="0"/>
              <a:t>2.3</a:t>
            </a:r>
            <a:r>
              <a:rPr lang="zh-CN" altLang="en-US" dirty="0"/>
              <a:t> </a:t>
            </a:r>
            <a:r>
              <a:rPr lang="en" altLang="zh-CN" dirty="0"/>
              <a:t>Point-Based Rendering and Radiance Fields</a:t>
            </a:r>
            <a:r>
              <a:rPr lang="zh-CN" altLang="en-US" dirty="0"/>
              <a:t>，通过点云作为输入，使用 </a:t>
            </a:r>
            <a:r>
              <a:rPr lang="en-US" altLang="zh-CN" dirty="0"/>
              <a:t>3D</a:t>
            </a:r>
            <a:r>
              <a:rPr lang="zh-CN" altLang="en-US" dirty="0"/>
              <a:t> </a:t>
            </a:r>
            <a:r>
              <a:rPr lang="en-US" altLang="zh-CN" dirty="0"/>
              <a:t>Gaussian</a:t>
            </a:r>
            <a:r>
              <a:rPr lang="zh-CN" altLang="en-US" dirty="0"/>
              <a:t> </a:t>
            </a:r>
            <a:r>
              <a:rPr lang="en-US" altLang="zh-CN" dirty="0"/>
              <a:t>Splatting </a:t>
            </a:r>
            <a:r>
              <a:rPr lang="zh-CN" altLang="en-US" dirty="0"/>
              <a:t>算法进行建模得到 </a:t>
            </a:r>
            <a:r>
              <a:rPr lang="en-US" altLang="zh-CN" dirty="0"/>
              <a:t>3D</a:t>
            </a:r>
            <a:r>
              <a:rPr lang="zh-CN" altLang="en-US" dirty="0"/>
              <a:t> </a:t>
            </a:r>
            <a:r>
              <a:rPr lang="en-US" altLang="zh-CN" dirty="0"/>
              <a:t>Gaussians</a:t>
            </a:r>
            <a:r>
              <a:rPr lang="zh-CN" altLang="en-US" dirty="0"/>
              <a:t> 函数表示。</a:t>
            </a:r>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456" y="4283955"/>
            <a:ext cx="10709607" cy="20156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A62504AB-07B7-B7FE-C8CE-5F5059DE17D2}"/>
              </a:ext>
            </a:extLst>
          </p:cNvPr>
          <p:cNvSpPr/>
          <p:nvPr/>
        </p:nvSpPr>
        <p:spPr>
          <a:xfrm>
            <a:off x="842456" y="4667392"/>
            <a:ext cx="4471518" cy="142613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D688049F-44EA-BBA7-287A-2E9942E984E8}"/>
              </a:ext>
            </a:extLst>
          </p:cNvPr>
          <p:cNvPicPr>
            <a:picLocks noChangeAspect="1"/>
          </p:cNvPicPr>
          <p:nvPr/>
        </p:nvPicPr>
        <p:blipFill>
          <a:blip r:embed="rId3"/>
          <a:stretch>
            <a:fillRect/>
          </a:stretch>
        </p:blipFill>
        <p:spPr>
          <a:xfrm>
            <a:off x="4952151" y="1147604"/>
            <a:ext cx="2975229" cy="2998248"/>
          </a:xfrm>
          <a:prstGeom prst="rect">
            <a:avLst/>
          </a:prstGeom>
        </p:spPr>
      </p:pic>
      <p:pic>
        <p:nvPicPr>
          <p:cNvPr id="9" name="图片 8">
            <a:extLst>
              <a:ext uri="{FF2B5EF4-FFF2-40B4-BE49-F238E27FC236}">
                <a16:creationId xmlns:a16="http://schemas.microsoft.com/office/drawing/2014/main" id="{EF2E2021-F9E4-4239-0D06-A5E6508AA060}"/>
              </a:ext>
            </a:extLst>
          </p:cNvPr>
          <p:cNvPicPr>
            <a:picLocks noChangeAspect="1"/>
          </p:cNvPicPr>
          <p:nvPr/>
        </p:nvPicPr>
        <p:blipFill>
          <a:blip r:embed="rId4"/>
          <a:stretch>
            <a:fillRect/>
          </a:stretch>
        </p:blipFill>
        <p:spPr>
          <a:xfrm>
            <a:off x="8133205" y="1204883"/>
            <a:ext cx="2975229" cy="3004922"/>
          </a:xfrm>
          <a:prstGeom prst="rect">
            <a:avLst/>
          </a:prstGeom>
        </p:spPr>
      </p:pic>
    </p:spTree>
    <p:extLst>
      <p:ext uri="{BB962C8B-B14F-4D97-AF65-F5344CB8AC3E}">
        <p14:creationId xmlns:p14="http://schemas.microsoft.com/office/powerpoint/2010/main" val="1660361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p:txBody>
          <a:bodyPr/>
          <a:lstStyle/>
          <a:p>
            <a:r>
              <a:rPr lang="en" altLang="zh-CN" dirty="0"/>
              <a:t>Overview</a:t>
            </a:r>
            <a:r>
              <a:rPr lang="zh-CN" altLang="en-US" dirty="0"/>
              <a:t> </a:t>
            </a:r>
            <a:r>
              <a:rPr lang="en-US" altLang="zh-CN" dirty="0"/>
              <a:t>Projection</a:t>
            </a:r>
            <a:endParaRPr lang="zh-CN" altLang="en-US" dirty="0"/>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77" y="4490014"/>
            <a:ext cx="10709607" cy="20156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F60D708-A765-D35C-8C9F-F36ED9113F58}"/>
              </a:ext>
            </a:extLst>
          </p:cNvPr>
          <p:cNvSpPr/>
          <p:nvPr/>
        </p:nvSpPr>
        <p:spPr>
          <a:xfrm>
            <a:off x="3778179" y="4291160"/>
            <a:ext cx="3856963" cy="120666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1AED5D64-0427-5ABF-3F93-A9BA84219DE2}"/>
              </a:ext>
            </a:extLst>
          </p:cNvPr>
          <p:cNvPicPr>
            <a:picLocks noChangeAspect="1"/>
          </p:cNvPicPr>
          <p:nvPr/>
        </p:nvPicPr>
        <p:blipFill>
          <a:blip r:embed="rId3"/>
          <a:stretch>
            <a:fillRect/>
          </a:stretch>
        </p:blipFill>
        <p:spPr>
          <a:xfrm>
            <a:off x="4078382" y="1214801"/>
            <a:ext cx="3556760" cy="2863793"/>
          </a:xfrm>
          <a:prstGeom prst="rect">
            <a:avLst/>
          </a:prstGeom>
        </p:spPr>
      </p:pic>
      <p:pic>
        <p:nvPicPr>
          <p:cNvPr id="6" name="图片 5">
            <a:extLst>
              <a:ext uri="{FF2B5EF4-FFF2-40B4-BE49-F238E27FC236}">
                <a16:creationId xmlns:a16="http://schemas.microsoft.com/office/drawing/2014/main" id="{6DC169B6-7B4C-4C58-0F00-B6010D9E1063}"/>
              </a:ext>
            </a:extLst>
          </p:cNvPr>
          <p:cNvPicPr>
            <a:picLocks noChangeAspect="1"/>
          </p:cNvPicPr>
          <p:nvPr/>
        </p:nvPicPr>
        <p:blipFill>
          <a:blip r:embed="rId4"/>
          <a:stretch>
            <a:fillRect/>
          </a:stretch>
        </p:blipFill>
        <p:spPr>
          <a:xfrm>
            <a:off x="7713346" y="1307922"/>
            <a:ext cx="3376543" cy="2770671"/>
          </a:xfrm>
          <a:prstGeom prst="rect">
            <a:avLst/>
          </a:prstGeom>
        </p:spPr>
      </p:pic>
      <p:sp>
        <p:nvSpPr>
          <p:cNvPr id="5" name="内容占位符 4">
            <a:extLst>
              <a:ext uri="{FF2B5EF4-FFF2-40B4-BE49-F238E27FC236}">
                <a16:creationId xmlns:a16="http://schemas.microsoft.com/office/drawing/2014/main" id="{C455B641-C236-31DD-483B-3F2254166CB8}"/>
              </a:ext>
            </a:extLst>
          </p:cNvPr>
          <p:cNvSpPr>
            <a:spLocks noGrp="1"/>
          </p:cNvSpPr>
          <p:nvPr>
            <p:ph sz="half" idx="1"/>
          </p:nvPr>
        </p:nvSpPr>
        <p:spPr>
          <a:xfrm>
            <a:off x="623635" y="1360170"/>
            <a:ext cx="3275125" cy="4994910"/>
          </a:xfrm>
        </p:spPr>
        <p:txBody>
          <a:bodyPr/>
          <a:lstStyle/>
          <a:p>
            <a:pPr algn="l">
              <a:buFont typeface="Arial" panose="020B0604020202020204" pitchFamily="34" charset="0"/>
              <a:buChar char="•"/>
            </a:pPr>
            <a:r>
              <a:rPr lang="zh-CN" altLang="en" dirty="0"/>
              <a:t>论文</a:t>
            </a:r>
            <a:r>
              <a:rPr lang="zh-CN" altLang="en-US" dirty="0"/>
              <a:t>第四节，</a:t>
            </a:r>
            <a:r>
              <a:rPr lang="en-US" altLang="zh-CN" dirty="0"/>
              <a:t>4.</a:t>
            </a:r>
            <a:r>
              <a:rPr lang="zh-CN" altLang="en-US" dirty="0"/>
              <a:t> </a:t>
            </a:r>
            <a:r>
              <a:rPr lang="en" altLang="zh-CN" dirty="0"/>
              <a:t>DIFFERENTIABLE 3D GAUSSIAN SPLATTING</a:t>
            </a:r>
            <a:r>
              <a:rPr lang="zh-CN" altLang="en-US" dirty="0"/>
              <a:t>，通过 </a:t>
            </a:r>
            <a:r>
              <a:rPr lang="en-US" altLang="zh-CN" dirty="0"/>
              <a:t>3D</a:t>
            </a:r>
            <a:r>
              <a:rPr lang="zh-CN" altLang="en-US" dirty="0"/>
              <a:t> 高斯函数的协方差矩阵 </a:t>
            </a:r>
            <a:r>
              <a:rPr lang="el-GR" altLang="zh-CN" dirty="0"/>
              <a:t>Σ</a:t>
            </a:r>
            <a:r>
              <a:rPr lang="zh-CN" altLang="en-US" dirty="0"/>
              <a:t>，来对 </a:t>
            </a:r>
            <a:r>
              <a:rPr lang="en-US" altLang="zh-CN" dirty="0"/>
              <a:t>3D</a:t>
            </a:r>
            <a:r>
              <a:rPr lang="zh-CN" altLang="en-US" dirty="0"/>
              <a:t> 高斯函数映射成 </a:t>
            </a:r>
            <a:r>
              <a:rPr lang="en-US" altLang="zh-CN" dirty="0"/>
              <a:t>2D </a:t>
            </a:r>
            <a:r>
              <a:rPr lang="zh-CN" altLang="en-US" dirty="0"/>
              <a:t>的图像。属于标准的 </a:t>
            </a:r>
            <a:r>
              <a:rPr lang="en-US" altLang="zh-CN" dirty="0"/>
              <a:t>3D</a:t>
            </a:r>
            <a:r>
              <a:rPr lang="zh-CN" altLang="en-US" dirty="0"/>
              <a:t> 高斯</a:t>
            </a:r>
            <a:r>
              <a:rPr lang="en-US" altLang="zh-CN" dirty="0"/>
              <a:t> Splatting </a:t>
            </a:r>
            <a:r>
              <a:rPr lang="zh-CN" altLang="en-US" dirty="0"/>
              <a:t>算法原理</a:t>
            </a:r>
          </a:p>
        </p:txBody>
      </p:sp>
    </p:spTree>
    <p:extLst>
      <p:ext uri="{BB962C8B-B14F-4D97-AF65-F5344CB8AC3E}">
        <p14:creationId xmlns:p14="http://schemas.microsoft.com/office/powerpoint/2010/main" val="3166766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6FD0E6C-57CF-3B4F-9E6E-95B9F209F2A0}"/>
              </a:ext>
            </a:extLst>
          </p:cNvPr>
          <p:cNvSpPr>
            <a:spLocks noGrp="1"/>
          </p:cNvSpPr>
          <p:nvPr>
            <p:ph type="title"/>
          </p:nvPr>
        </p:nvSpPr>
        <p:spPr/>
        <p:txBody>
          <a:bodyPr/>
          <a:lstStyle/>
          <a:p>
            <a:r>
              <a:rPr lang="en" altLang="zh-CN" dirty="0"/>
              <a:t>Overview</a:t>
            </a:r>
            <a:r>
              <a:rPr lang="zh-CN" altLang="en-US" dirty="0"/>
              <a:t> </a:t>
            </a:r>
            <a:r>
              <a:rPr lang="en" altLang="zh-CN" dirty="0"/>
              <a:t>OPTIMIZATION</a:t>
            </a:r>
            <a:endParaRPr lang="zh-CN" altLang="en-US" dirty="0"/>
          </a:p>
        </p:txBody>
      </p:sp>
      <p:sp>
        <p:nvSpPr>
          <p:cNvPr id="5" name="内容占位符 4">
            <a:extLst>
              <a:ext uri="{FF2B5EF4-FFF2-40B4-BE49-F238E27FC236}">
                <a16:creationId xmlns:a16="http://schemas.microsoft.com/office/drawing/2014/main" id="{C455B641-C236-31DD-483B-3F2254166CB8}"/>
              </a:ext>
            </a:extLst>
          </p:cNvPr>
          <p:cNvSpPr>
            <a:spLocks noGrp="1"/>
          </p:cNvSpPr>
          <p:nvPr>
            <p:ph sz="half" idx="1"/>
          </p:nvPr>
        </p:nvSpPr>
        <p:spPr/>
        <p:txBody>
          <a:bodyPr/>
          <a:lstStyle/>
          <a:p>
            <a:pPr algn="l"/>
            <a:r>
              <a:rPr lang="en-US" altLang="zh-CN" dirty="0"/>
              <a:t>5.</a:t>
            </a:r>
            <a:r>
              <a:rPr lang="en" altLang="zh-CN" dirty="0"/>
              <a:t>OPTIMIZATION </a:t>
            </a:r>
            <a:r>
              <a:rPr lang="zh-CN" altLang="en-US" dirty="0"/>
              <a:t>，即通过 </a:t>
            </a:r>
            <a:r>
              <a:rPr lang="en-US" altLang="zh-CN" dirty="0"/>
              <a:t>3D</a:t>
            </a:r>
            <a:r>
              <a:rPr lang="zh-CN" altLang="en-US" dirty="0"/>
              <a:t> </a:t>
            </a:r>
            <a:r>
              <a:rPr lang="en-US" altLang="zh-CN" dirty="0"/>
              <a:t>Gaussians</a:t>
            </a:r>
            <a:r>
              <a:rPr lang="zh-CN" altLang="en-US" dirty="0"/>
              <a:t> </a:t>
            </a:r>
            <a:r>
              <a:rPr lang="en-US" altLang="zh-CN" dirty="0"/>
              <a:t> </a:t>
            </a:r>
            <a:r>
              <a:rPr lang="zh-CN" altLang="en-US" dirty="0"/>
              <a:t>建模得到 </a:t>
            </a:r>
            <a:r>
              <a:rPr lang="en-US" altLang="zh-CN" dirty="0"/>
              <a:t>3D </a:t>
            </a:r>
            <a:r>
              <a:rPr lang="zh-CN" altLang="en-US" dirty="0"/>
              <a:t>的场景数学表示后，通过</a:t>
            </a:r>
            <a:r>
              <a:rPr lang="en-US" altLang="zh-CN" dirty="0"/>
              <a:t>3D</a:t>
            </a:r>
            <a:r>
              <a:rPr lang="zh-CN" altLang="en-US" dirty="0"/>
              <a:t> </a:t>
            </a:r>
            <a:r>
              <a:rPr lang="en-US" altLang="zh-CN" dirty="0"/>
              <a:t>Gaussians Splatting</a:t>
            </a:r>
            <a:r>
              <a:rPr lang="zh-CN" altLang="en-US" dirty="0"/>
              <a:t> 算法的 </a:t>
            </a:r>
            <a:r>
              <a:rPr lang="en-US" altLang="zh-CN" dirty="0"/>
              <a:t>Projection</a:t>
            </a:r>
            <a:r>
              <a:rPr lang="zh-CN" altLang="en-US" dirty="0"/>
              <a:t> 流程把 </a:t>
            </a:r>
            <a:r>
              <a:rPr lang="en-US" altLang="zh-CN" dirty="0"/>
              <a:t>3D </a:t>
            </a:r>
            <a:r>
              <a:rPr lang="zh-CN" altLang="en-US" dirty="0"/>
              <a:t>函数表示映射回 </a:t>
            </a:r>
            <a:r>
              <a:rPr lang="en-US" altLang="zh-CN" dirty="0"/>
              <a:t>2D </a:t>
            </a:r>
            <a:r>
              <a:rPr lang="zh-CN" altLang="en-US" dirty="0"/>
              <a:t>的图像，通过 </a:t>
            </a:r>
            <a:r>
              <a:rPr lang="en-US" altLang="zh-CN" dirty="0"/>
              <a:t>2D </a:t>
            </a:r>
            <a:r>
              <a:rPr lang="zh-CN" altLang="en-US" dirty="0"/>
              <a:t>的图片与最终的</a:t>
            </a:r>
            <a:r>
              <a:rPr lang="en-US" altLang="zh-CN" dirty="0"/>
              <a:t> Ground</a:t>
            </a:r>
            <a:r>
              <a:rPr lang="zh-CN" altLang="en-US" dirty="0"/>
              <a:t> </a:t>
            </a:r>
            <a:r>
              <a:rPr lang="en-US" altLang="zh-CN" dirty="0"/>
              <a:t>Truth</a:t>
            </a:r>
            <a:r>
              <a:rPr lang="zh-CN" altLang="en-US" dirty="0"/>
              <a:t> </a:t>
            </a:r>
            <a:r>
              <a:rPr lang="en-US" altLang="zh-CN" dirty="0"/>
              <a:t>2D</a:t>
            </a:r>
            <a:r>
              <a:rPr lang="zh-CN" altLang="en-US" dirty="0"/>
              <a:t> 图片进行可微计算。</a:t>
            </a:r>
            <a:endParaRPr lang="en-US" altLang="zh-CN" dirty="0"/>
          </a:p>
        </p:txBody>
      </p:sp>
      <p:pic>
        <p:nvPicPr>
          <p:cNvPr id="1026" name="Picture 2">
            <a:extLst>
              <a:ext uri="{FF2B5EF4-FFF2-40B4-BE49-F238E27FC236}">
                <a16:creationId xmlns:a16="http://schemas.microsoft.com/office/drawing/2014/main" id="{C0E35854-FAAE-77D3-E1A8-D87F00550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77" y="4490014"/>
            <a:ext cx="10709607" cy="201563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407CF2C-D0B5-E987-2BD6-2A777DECED4D}"/>
              </a:ext>
            </a:extLst>
          </p:cNvPr>
          <p:cNvSpPr/>
          <p:nvPr/>
        </p:nvSpPr>
        <p:spPr>
          <a:xfrm>
            <a:off x="5747656" y="4490014"/>
            <a:ext cx="5825469" cy="20156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1705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34857</TotalTime>
  <Words>1099</Words>
  <Application>Microsoft Macintosh PowerPoint</Application>
  <PresentationFormat>自定义</PresentationFormat>
  <Paragraphs>44</Paragraphs>
  <Slides>17</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17</vt:i4>
      </vt:variant>
    </vt:vector>
  </HeadingPairs>
  <TitlesOfParts>
    <vt:vector size="33" baseType="lpstr">
      <vt:lpstr>-apple-system</vt: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3D Gaussian Splatting for Real-Time Radiance Field Rendering</vt:lpstr>
      <vt:lpstr>文章主要思路和创新点</vt:lpstr>
      <vt:lpstr>Overview Input</vt:lpstr>
      <vt:lpstr>Colmap</vt:lpstr>
      <vt:lpstr>Overview Initialization</vt:lpstr>
      <vt:lpstr>Overview Initialization</vt:lpstr>
      <vt:lpstr>Overview Projection</vt:lpstr>
      <vt:lpstr>Overview OPTIMIZATION</vt:lpstr>
      <vt:lpstr>Overview OPTIMIZATION</vt:lpstr>
      <vt:lpstr>Overview OPTIMIZATION</vt:lpstr>
      <vt:lpstr>Overview OPTIMIZATION</vt:lpstr>
      <vt:lpstr>Overview OPTIMIZATION</vt:lpstr>
      <vt:lpstr>Overview Tile 加速的整体流程总结</vt:lpstr>
      <vt:lpstr>Overview</vt:lpstr>
      <vt:lpstr>具体算法流程</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12016</cp:revision>
  <cp:lastPrinted>2023-09-08T09:14:01Z</cp:lastPrinted>
  <dcterms:created xsi:type="dcterms:W3CDTF">2020-08-28T08:44:19Z</dcterms:created>
  <dcterms:modified xsi:type="dcterms:W3CDTF">2025-01-07T06:05:49Z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